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DA6DB7C-870B-4C49-952C-A0E27E0D299C}">
  <a:tblStyle styleId="{EDA6DB7C-870B-4C49-952C-A0E27E0D29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0b9c0ba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0b9c0ba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Beau: Title page to Specification (Slide 1 - Slide 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Alex: Analysis dashboard, commandeer the presentation (Slide 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Maya/Nicole: Talk about respective model (Talk about the models (Slides 10 - Slide 11)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Jason: Talk about respective model, recommendations and caveats (Slide 11 - Slide 17)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0b9c0bac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0b9c0bac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0b9c0bac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0b9c0bac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0b9c0bac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0b9c0bac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global level it’s hard to trust some reported data</a:t>
            </a:r>
            <a:endParaRPr/>
          </a:p>
          <a:p>
            <a:pPr indent="0" lvl="0" marL="0" rtl="0" algn="l">
              <a:spcBef>
                <a:spcPts val="0"/>
              </a:spcBef>
              <a:spcAft>
                <a:spcPts val="0"/>
              </a:spcAft>
              <a:buNone/>
            </a:pPr>
            <a:r>
              <a:rPr lang="en"/>
              <a:t>-We should be skeptical even about the data that’s reported by different states within the US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0b9c0bac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0b9c0bac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0b9c0bac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0b9c0bac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0b9c0bac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0b9c0bac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0b9c0bac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0b9c0bac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80b9c0bac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0b9c0bac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0b9c0bac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0b9c0bac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0b9c0bac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0b9c0bac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0b9c0bac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0b9c0bac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0b9c0bac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0b9c0bac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0b9c0bac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0b9c0bac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0b9c0bac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0b9c0bac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a:t>
            </a:r>
            <a:r>
              <a:rPr lang="en"/>
              <a:t>@maya</a:t>
            </a:r>
            <a:endParaRPr/>
          </a:p>
          <a:p>
            <a:pPr indent="0" lvl="0" marL="0" rtl="0" algn="l">
              <a:spcBef>
                <a:spcPts val="0"/>
              </a:spcBef>
              <a:spcAft>
                <a:spcPts val="0"/>
              </a:spcAft>
              <a:buNone/>
            </a:pPr>
            <a:r>
              <a:rPr lang="en"/>
              <a:t>Neural Networks: @nicole</a:t>
            </a:r>
            <a:endParaRPr/>
          </a:p>
          <a:p>
            <a:pPr indent="0" lvl="0" marL="0" rtl="0" algn="l">
              <a:spcBef>
                <a:spcPts val="0"/>
              </a:spcBef>
              <a:spcAft>
                <a:spcPts val="0"/>
              </a:spcAft>
              <a:buNone/>
            </a:pPr>
            <a:r>
              <a:rPr lang="en"/>
              <a:t>Linear Regress: @Jason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0b9c0bac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0b9c0bac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1" Type="http://schemas.openxmlformats.org/officeDocument/2006/relationships/hyperlink" Target="https://dash.plotly.com/" TargetMode="External"/><Relationship Id="rId10" Type="http://schemas.openxmlformats.org/officeDocument/2006/relationships/hyperlink" Target="https://www.tensorflow.org/tutorials/structured_data/time_series#baseline" TargetMode="External"/><Relationship Id="rId13" Type="http://schemas.openxmlformats.org/officeDocument/2006/relationships/hyperlink" Target="https://gisanddata.maps.arcgis.com/apps/opsdashboard/index.html#/bda7594740fd40299423467b48e9ecf6" TargetMode="External"/><Relationship Id="rId12" Type="http://schemas.openxmlformats.org/officeDocument/2006/relationships/hyperlink" Target="https://www.cdc.gov/coronavirus/2019-ncov/if-you-are-sick/index.html" TargetMode="Externa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github.com/CSSEGISandData/COVID-19/tree/master/csse_covid_19_data" TargetMode="External"/><Relationship Id="rId9" Type="http://schemas.openxmlformats.org/officeDocument/2006/relationships/hyperlink" Target="https://www.cdc.gov/coronavirus/2019-nCoV/index.html" TargetMode="External"/><Relationship Id="rId5" Type="http://schemas.openxmlformats.org/officeDocument/2006/relationships/hyperlink" Target="https://public.flourish.studio/story/337752/" TargetMode="External"/><Relationship Id="rId6" Type="http://schemas.openxmlformats.org/officeDocument/2006/relationships/hyperlink" Target="https://www.google.com/covid19/mobility/" TargetMode="External"/><Relationship Id="rId7" Type="http://schemas.openxmlformats.org/officeDocument/2006/relationships/hyperlink" Target="https://colab.research.google.com/drive/1wabD0uZmseo84UZ6pgQhYBrNUdu6gt5Y?usp=sharing" TargetMode="External"/><Relationship Id="rId8" Type="http://schemas.openxmlformats.org/officeDocument/2006/relationships/hyperlink" Target="https://www.kaggle.com/sudalairajkumar/novel-corona-virus-2019-dataset#time_series_covid_19_confirmed_US.csv"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colab.research.google.com/drive/1E0f1JpUWOWOGmDtVCVRzUEAPJq2teC77?usp=sharing" TargetMode="External"/><Relationship Id="rId5" Type="http://schemas.openxmlformats.org/officeDocument/2006/relationships/hyperlink" Target="https://colab.research.google.com/drive/1E0f1JpUWOWOGmDtVCVRzUEAPJq2teC77?usp=sharing" TargetMode="External"/><Relationship Id="rId6" Type="http://schemas.openxmlformats.org/officeDocument/2006/relationships/hyperlink" Target="https://colab.research.google.com/drive/1kAsNPoeLJWD6369H4DQkqS62CXoArXbb?usp=sharing#scrollTo=wFpZ3ezwmaD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covid-dash-manso.herokuapp.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2" cy="5149858"/>
          </a:xfrm>
          <a:prstGeom prst="rect">
            <a:avLst/>
          </a:prstGeom>
          <a:noFill/>
          <a:ln>
            <a:noFill/>
          </a:ln>
        </p:spPr>
      </p:pic>
      <p:sp>
        <p:nvSpPr>
          <p:cNvPr id="55" name="Google Shape;55;p13"/>
          <p:cNvSpPr txBox="1"/>
          <p:nvPr>
            <p:ph type="ctrTitle"/>
          </p:nvPr>
        </p:nvSpPr>
        <p:spPr>
          <a:xfrm>
            <a:off x="4271900" y="1258950"/>
            <a:ext cx="51669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000">
                <a:solidFill>
                  <a:srgbClr val="FFFFFF"/>
                </a:solidFill>
              </a:rPr>
              <a:t>Predicting the path of COVID19</a:t>
            </a:r>
            <a:r>
              <a:rPr b="1" lang="en">
                <a:solidFill>
                  <a:srgbClr val="FFFFFF"/>
                </a:solidFill>
              </a:rPr>
              <a:t> </a:t>
            </a:r>
            <a:endParaRPr b="1">
              <a:solidFill>
                <a:srgbClr val="FFFFFF"/>
              </a:solidFill>
            </a:endParaRPr>
          </a:p>
        </p:txBody>
      </p:sp>
      <p:sp>
        <p:nvSpPr>
          <p:cNvPr id="56" name="Google Shape;56;p13"/>
          <p:cNvSpPr txBox="1"/>
          <p:nvPr>
            <p:ph idx="1" type="subTitle"/>
          </p:nvPr>
        </p:nvSpPr>
        <p:spPr>
          <a:xfrm>
            <a:off x="5123875" y="2842000"/>
            <a:ext cx="3714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rPr>
              <a:t>IST 718 Team Various Corn:</a:t>
            </a:r>
            <a:endParaRPr b="1" sz="2000">
              <a:solidFill>
                <a:srgbClr val="FFFFFF"/>
              </a:solidFill>
            </a:endParaRPr>
          </a:p>
          <a:p>
            <a:pPr indent="0" lvl="0" marL="0" rtl="0" algn="ctr">
              <a:spcBef>
                <a:spcPts val="0"/>
              </a:spcBef>
              <a:spcAft>
                <a:spcPts val="0"/>
              </a:spcAft>
              <a:buNone/>
            </a:pPr>
            <a:r>
              <a:rPr lang="en" sz="1900">
                <a:solidFill>
                  <a:srgbClr val="FFFFFF"/>
                </a:solidFill>
              </a:rPr>
              <a:t>Beau Chapman</a:t>
            </a:r>
            <a:endParaRPr sz="1900">
              <a:solidFill>
                <a:srgbClr val="FFFFFF"/>
              </a:solidFill>
            </a:endParaRPr>
          </a:p>
          <a:p>
            <a:pPr indent="0" lvl="0" marL="0" rtl="0" algn="ctr">
              <a:spcBef>
                <a:spcPts val="0"/>
              </a:spcBef>
              <a:spcAft>
                <a:spcPts val="0"/>
              </a:spcAft>
              <a:buNone/>
            </a:pPr>
            <a:r>
              <a:rPr lang="en" sz="1900">
                <a:solidFill>
                  <a:srgbClr val="FFFFFF"/>
                </a:solidFill>
              </a:rPr>
              <a:t>Alex Manso</a:t>
            </a:r>
            <a:endParaRPr sz="1900">
              <a:solidFill>
                <a:srgbClr val="FFFFFF"/>
              </a:solidFill>
            </a:endParaRPr>
          </a:p>
          <a:p>
            <a:pPr indent="0" lvl="0" marL="0" rtl="0" algn="ctr">
              <a:spcBef>
                <a:spcPts val="0"/>
              </a:spcBef>
              <a:spcAft>
                <a:spcPts val="0"/>
              </a:spcAft>
              <a:buNone/>
            </a:pPr>
            <a:r>
              <a:rPr lang="en" sz="1900">
                <a:solidFill>
                  <a:srgbClr val="FFFFFF"/>
                </a:solidFill>
              </a:rPr>
              <a:t>Maya Mileva</a:t>
            </a:r>
            <a:endParaRPr sz="1900">
              <a:solidFill>
                <a:srgbClr val="FFFFFF"/>
              </a:solidFill>
            </a:endParaRPr>
          </a:p>
          <a:p>
            <a:pPr indent="0" lvl="0" marL="0" rtl="0" algn="ctr">
              <a:spcBef>
                <a:spcPts val="0"/>
              </a:spcBef>
              <a:spcAft>
                <a:spcPts val="0"/>
              </a:spcAft>
              <a:buNone/>
            </a:pPr>
            <a:r>
              <a:rPr lang="en" sz="1900">
                <a:solidFill>
                  <a:srgbClr val="FFFFFF"/>
                </a:solidFill>
              </a:rPr>
              <a:t>Jason Nguyen</a:t>
            </a:r>
            <a:endParaRPr sz="1900">
              <a:solidFill>
                <a:srgbClr val="FFFFFF"/>
              </a:solidFill>
            </a:endParaRPr>
          </a:p>
          <a:p>
            <a:pPr indent="0" lvl="0" marL="0" rtl="0" algn="ctr">
              <a:spcBef>
                <a:spcPts val="0"/>
              </a:spcBef>
              <a:spcAft>
                <a:spcPts val="0"/>
              </a:spcAft>
              <a:buNone/>
            </a:pPr>
            <a:r>
              <a:rPr lang="en" sz="1900">
                <a:solidFill>
                  <a:srgbClr val="FFFFFF"/>
                </a:solidFill>
              </a:rPr>
              <a:t>Nicole Villanueva</a:t>
            </a:r>
            <a:endParaRPr sz="1900">
              <a:solidFill>
                <a:srgbClr val="FFFFFF"/>
              </a:solidFill>
            </a:endParaRPr>
          </a:p>
          <a:p>
            <a:pPr indent="0" lvl="0" marL="0" rtl="0" algn="ctr">
              <a:spcBef>
                <a:spcPts val="0"/>
              </a:spcBef>
              <a:spcAft>
                <a:spcPts val="0"/>
              </a:spcAft>
              <a:buNone/>
            </a:pPr>
            <a:r>
              <a:t/>
            </a:r>
            <a:endParaRPr sz="2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29" name="Google Shape;129;p2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Recommendation 1</a:t>
            </a:r>
            <a:endParaRPr>
              <a:solidFill>
                <a:srgbClr val="FFFFFF"/>
              </a:solidFill>
            </a:endParaRPr>
          </a:p>
        </p:txBody>
      </p:sp>
      <p:sp>
        <p:nvSpPr>
          <p:cNvPr id="130" name="Google Shape;130;p22"/>
          <p:cNvSpPr txBox="1"/>
          <p:nvPr>
            <p:ph idx="4294967295" type="body"/>
          </p:nvPr>
        </p:nvSpPr>
        <p:spPr>
          <a:xfrm>
            <a:off x="311700" y="1152475"/>
            <a:ext cx="45276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Social distancing is an effective countermeasure to a degree, densely populated states may lack an inherent ability to socially distance.</a:t>
            </a:r>
            <a:endParaRPr sz="1700">
              <a:solidFill>
                <a:srgbClr val="FFFFFF"/>
              </a:solidFill>
              <a:latin typeface="Calibri"/>
              <a:ea typeface="Calibri"/>
              <a:cs typeface="Calibri"/>
              <a:sym typeface="Calibri"/>
            </a:endParaRPr>
          </a:p>
          <a:p>
            <a:pPr indent="-336550" lvl="0" marL="457200" rtl="0" algn="l">
              <a:spcBef>
                <a:spcPts val="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The US map colored in green represents</a:t>
            </a:r>
            <a:br>
              <a:rPr lang="en" sz="1700">
                <a:solidFill>
                  <a:srgbClr val="FFFFFF"/>
                </a:solidFill>
                <a:latin typeface="Calibri"/>
                <a:ea typeface="Calibri"/>
                <a:cs typeface="Calibri"/>
                <a:sym typeface="Calibri"/>
              </a:rPr>
            </a:br>
            <a:r>
              <a:rPr lang="en" sz="1700">
                <a:solidFill>
                  <a:srgbClr val="FFFFFF"/>
                </a:solidFill>
                <a:latin typeface="Calibri"/>
                <a:ea typeface="Calibri"/>
                <a:cs typeface="Calibri"/>
                <a:sym typeface="Calibri"/>
              </a:rPr>
              <a:t>‘population density by state’</a:t>
            </a:r>
            <a:endParaRPr sz="1700">
              <a:solidFill>
                <a:srgbClr val="FFFFFF"/>
              </a:solidFill>
              <a:latin typeface="Calibri"/>
              <a:ea typeface="Calibri"/>
              <a:cs typeface="Calibri"/>
              <a:sym typeface="Calibri"/>
            </a:endParaRPr>
          </a:p>
          <a:p>
            <a:pPr indent="-336550" lvl="0" marL="457200" rtl="0" algn="l">
              <a:spcBef>
                <a:spcPts val="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Compare our map of reported confirmed cases by state shown directly beneath</a:t>
            </a:r>
            <a:endParaRPr sz="1700">
              <a:solidFill>
                <a:srgbClr val="FFFFFF"/>
              </a:solidFill>
              <a:latin typeface="Calibri"/>
              <a:ea typeface="Calibri"/>
              <a:cs typeface="Calibri"/>
              <a:sym typeface="Calibri"/>
            </a:endParaRPr>
          </a:p>
          <a:p>
            <a:pPr indent="0" lvl="0" marL="457200" rtl="0" algn="l">
              <a:spcBef>
                <a:spcPts val="1200"/>
              </a:spcBef>
              <a:spcAft>
                <a:spcPts val="1200"/>
              </a:spcAft>
              <a:buNone/>
            </a:pPr>
            <a:r>
              <a:t/>
            </a:r>
            <a:endParaRPr sz="2000">
              <a:solidFill>
                <a:srgbClr val="FFFFFF"/>
              </a:solidFill>
              <a:latin typeface="Calibri"/>
              <a:ea typeface="Calibri"/>
              <a:cs typeface="Calibri"/>
              <a:sym typeface="Calibri"/>
            </a:endParaRPr>
          </a:p>
        </p:txBody>
      </p:sp>
      <p:pic>
        <p:nvPicPr>
          <p:cNvPr id="131" name="Google Shape;131;p22"/>
          <p:cNvPicPr preferRelativeResize="0"/>
          <p:nvPr/>
        </p:nvPicPr>
        <p:blipFill>
          <a:blip r:embed="rId4">
            <a:alphaModFix/>
          </a:blip>
          <a:stretch>
            <a:fillRect/>
          </a:stretch>
        </p:blipFill>
        <p:spPr>
          <a:xfrm>
            <a:off x="4839303" y="576650"/>
            <a:ext cx="3322069" cy="2041100"/>
          </a:xfrm>
          <a:prstGeom prst="rect">
            <a:avLst/>
          </a:prstGeom>
          <a:noFill/>
          <a:ln>
            <a:noFill/>
          </a:ln>
        </p:spPr>
      </p:pic>
      <p:pic>
        <p:nvPicPr>
          <p:cNvPr id="132" name="Google Shape;132;p22"/>
          <p:cNvPicPr preferRelativeResize="0"/>
          <p:nvPr/>
        </p:nvPicPr>
        <p:blipFill>
          <a:blip r:embed="rId5">
            <a:alphaModFix/>
          </a:blip>
          <a:stretch>
            <a:fillRect/>
          </a:stretch>
        </p:blipFill>
        <p:spPr>
          <a:xfrm>
            <a:off x="4839300" y="2696426"/>
            <a:ext cx="3944625" cy="210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38" name="Google Shape;138;p2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Recommendation 2</a:t>
            </a:r>
            <a:endParaRPr>
              <a:solidFill>
                <a:srgbClr val="FFFFFF"/>
              </a:solidFill>
            </a:endParaRPr>
          </a:p>
        </p:txBody>
      </p:sp>
      <p:sp>
        <p:nvSpPr>
          <p:cNvPr id="139" name="Google Shape;139;p23"/>
          <p:cNvSpPr txBox="1"/>
          <p:nvPr>
            <p:ph idx="4294967295" type="body"/>
          </p:nvPr>
        </p:nvSpPr>
        <p:spPr>
          <a:xfrm>
            <a:off x="311700" y="1152475"/>
            <a:ext cx="4099200" cy="34164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This virus will likely remain prevalent for the rest of the year based on model forecasting, the early arrival of a vaccine could upend this prediction</a:t>
            </a:r>
            <a:endParaRPr sz="1700">
              <a:solidFill>
                <a:srgbClr val="FFFFFF"/>
              </a:solidFill>
              <a:latin typeface="Calibri"/>
              <a:ea typeface="Calibri"/>
              <a:cs typeface="Calibri"/>
              <a:sym typeface="Calibri"/>
            </a:endParaRPr>
          </a:p>
          <a:p>
            <a:pPr indent="-336550" lvl="0" marL="457200" rtl="0" algn="l">
              <a:spcBef>
                <a:spcPts val="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Be wary of calls for an immediate returning to normalcy</a:t>
            </a:r>
            <a:endParaRPr sz="1700">
              <a:solidFill>
                <a:srgbClr val="FFFFFF"/>
              </a:solidFill>
              <a:latin typeface="Calibri"/>
              <a:ea typeface="Calibri"/>
              <a:cs typeface="Calibri"/>
              <a:sym typeface="Calibri"/>
            </a:endParaRPr>
          </a:p>
          <a:p>
            <a:pPr indent="-336550" lvl="0" marL="457200" rtl="0" algn="l">
              <a:spcBef>
                <a:spcPts val="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Some states are predicted to fare better than others...</a:t>
            </a:r>
            <a:endParaRPr sz="1700">
              <a:solidFill>
                <a:srgbClr val="FFFFFF"/>
              </a:solidFill>
              <a:latin typeface="Calibri"/>
              <a:ea typeface="Calibri"/>
              <a:cs typeface="Calibri"/>
              <a:sym typeface="Calibri"/>
            </a:endParaRPr>
          </a:p>
          <a:p>
            <a:pPr indent="0" lvl="0" marL="457200" rtl="0" algn="l">
              <a:spcBef>
                <a:spcPts val="1200"/>
              </a:spcBef>
              <a:spcAft>
                <a:spcPts val="1200"/>
              </a:spcAft>
              <a:buNone/>
            </a:pPr>
            <a:r>
              <a:t/>
            </a:r>
            <a:endParaRPr sz="2000">
              <a:solidFill>
                <a:srgbClr val="FFFFFF"/>
              </a:solidFill>
              <a:latin typeface="Calibri"/>
              <a:ea typeface="Calibri"/>
              <a:cs typeface="Calibri"/>
              <a:sym typeface="Calibri"/>
            </a:endParaRPr>
          </a:p>
        </p:txBody>
      </p:sp>
      <p:pic>
        <p:nvPicPr>
          <p:cNvPr id="140" name="Google Shape;140;p23"/>
          <p:cNvPicPr preferRelativeResize="0"/>
          <p:nvPr/>
        </p:nvPicPr>
        <p:blipFill>
          <a:blip r:embed="rId4">
            <a:alphaModFix/>
          </a:blip>
          <a:stretch>
            <a:fillRect/>
          </a:stretch>
        </p:blipFill>
        <p:spPr>
          <a:xfrm>
            <a:off x="4410975" y="497600"/>
            <a:ext cx="4672027" cy="1849350"/>
          </a:xfrm>
          <a:prstGeom prst="rect">
            <a:avLst/>
          </a:prstGeom>
          <a:noFill/>
          <a:ln>
            <a:noFill/>
          </a:ln>
        </p:spPr>
      </p:pic>
      <p:pic>
        <p:nvPicPr>
          <p:cNvPr id="141" name="Google Shape;141;p23"/>
          <p:cNvPicPr preferRelativeResize="0"/>
          <p:nvPr/>
        </p:nvPicPr>
        <p:blipFill>
          <a:blip r:embed="rId5">
            <a:alphaModFix/>
          </a:blip>
          <a:stretch>
            <a:fillRect/>
          </a:stretch>
        </p:blipFill>
        <p:spPr>
          <a:xfrm>
            <a:off x="4410975" y="2468594"/>
            <a:ext cx="4672022" cy="1289069"/>
          </a:xfrm>
          <a:prstGeom prst="rect">
            <a:avLst/>
          </a:prstGeom>
          <a:noFill/>
          <a:ln>
            <a:noFill/>
          </a:ln>
        </p:spPr>
      </p:pic>
      <p:pic>
        <p:nvPicPr>
          <p:cNvPr id="142" name="Google Shape;142;p23"/>
          <p:cNvPicPr preferRelativeResize="0"/>
          <p:nvPr/>
        </p:nvPicPr>
        <p:blipFill>
          <a:blip r:embed="rId6">
            <a:alphaModFix/>
          </a:blip>
          <a:stretch>
            <a:fillRect/>
          </a:stretch>
        </p:blipFill>
        <p:spPr>
          <a:xfrm>
            <a:off x="4410912" y="3879300"/>
            <a:ext cx="4672152" cy="1027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48" name="Google Shape;148;p2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Caveats, shortcomings and areas to improve</a:t>
            </a:r>
            <a:endParaRPr>
              <a:solidFill>
                <a:srgbClr val="FFFFFF"/>
              </a:solidFill>
            </a:endParaRPr>
          </a:p>
        </p:txBody>
      </p:sp>
      <p:sp>
        <p:nvSpPr>
          <p:cNvPr id="149" name="Google Shape;149;p24"/>
          <p:cNvSpPr txBox="1"/>
          <p:nvPr>
            <p:ph idx="4294967295" type="body"/>
          </p:nvPr>
        </p:nvSpPr>
        <p:spPr>
          <a:xfrm>
            <a:off x="5204225" y="1017725"/>
            <a:ext cx="3708600" cy="38706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Our predictions can only be as good as our dataset. Before our team settled on a single primary source for our base data, we evaluated 10+ sources. </a:t>
            </a:r>
            <a:endParaRPr sz="1700">
              <a:solidFill>
                <a:srgbClr val="FFFFFF"/>
              </a:solidFill>
              <a:latin typeface="Calibri"/>
              <a:ea typeface="Calibri"/>
              <a:cs typeface="Calibri"/>
              <a:sym typeface="Calibri"/>
            </a:endParaRPr>
          </a:p>
          <a:p>
            <a:pPr indent="-336550" lvl="0" marL="914400" rtl="0" algn="l">
              <a:spcBef>
                <a:spcPts val="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Data may be incorrectly reported and is constantly changing. </a:t>
            </a:r>
            <a:r>
              <a:rPr lang="en" sz="1700">
                <a:solidFill>
                  <a:srgbClr val="FFFFFF"/>
                </a:solidFill>
                <a:latin typeface="Calibri"/>
                <a:ea typeface="Calibri"/>
                <a:cs typeface="Calibri"/>
                <a:sym typeface="Calibri"/>
              </a:rPr>
              <a:t>Having more time to track this would have been great.</a:t>
            </a:r>
            <a:endParaRPr sz="1700">
              <a:solidFill>
                <a:srgbClr val="FFFFFF"/>
              </a:solidFill>
              <a:latin typeface="Calibri"/>
              <a:ea typeface="Calibri"/>
              <a:cs typeface="Calibri"/>
              <a:sym typeface="Calibri"/>
            </a:endParaRPr>
          </a:p>
          <a:p>
            <a:pPr indent="-336550" lvl="0" marL="914400" rtl="0" algn="l">
              <a:spcBef>
                <a:spcPts val="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Antibody test and relapse FP’s; social pressure</a:t>
            </a:r>
            <a:endParaRPr sz="1700">
              <a:solidFill>
                <a:srgbClr val="FFFFFF"/>
              </a:solidFill>
              <a:latin typeface="Calibri"/>
              <a:ea typeface="Calibri"/>
              <a:cs typeface="Calibri"/>
              <a:sym typeface="Calibri"/>
            </a:endParaRPr>
          </a:p>
        </p:txBody>
      </p:sp>
      <p:pic>
        <p:nvPicPr>
          <p:cNvPr id="150" name="Google Shape;150;p24"/>
          <p:cNvPicPr preferRelativeResize="0"/>
          <p:nvPr/>
        </p:nvPicPr>
        <p:blipFill>
          <a:blip r:embed="rId4">
            <a:alphaModFix/>
          </a:blip>
          <a:stretch>
            <a:fillRect/>
          </a:stretch>
        </p:blipFill>
        <p:spPr>
          <a:xfrm>
            <a:off x="396700" y="1240725"/>
            <a:ext cx="4862542" cy="2323675"/>
          </a:xfrm>
          <a:prstGeom prst="rect">
            <a:avLst/>
          </a:prstGeom>
          <a:noFill/>
          <a:ln>
            <a:noFill/>
          </a:ln>
        </p:spPr>
      </p:pic>
      <p:pic>
        <p:nvPicPr>
          <p:cNvPr id="151" name="Google Shape;151;p24"/>
          <p:cNvPicPr preferRelativeResize="0"/>
          <p:nvPr/>
        </p:nvPicPr>
        <p:blipFill>
          <a:blip r:embed="rId5">
            <a:alphaModFix/>
          </a:blip>
          <a:stretch>
            <a:fillRect/>
          </a:stretch>
        </p:blipFill>
        <p:spPr>
          <a:xfrm>
            <a:off x="872598" y="3685525"/>
            <a:ext cx="1668451" cy="1290700"/>
          </a:xfrm>
          <a:prstGeom prst="rect">
            <a:avLst/>
          </a:prstGeom>
          <a:noFill/>
          <a:ln>
            <a:noFill/>
          </a:ln>
        </p:spPr>
      </p:pic>
      <p:pic>
        <p:nvPicPr>
          <p:cNvPr id="152" name="Google Shape;152;p24"/>
          <p:cNvPicPr preferRelativeResize="0"/>
          <p:nvPr/>
        </p:nvPicPr>
        <p:blipFill>
          <a:blip r:embed="rId6">
            <a:alphaModFix/>
          </a:blip>
          <a:stretch>
            <a:fillRect/>
          </a:stretch>
        </p:blipFill>
        <p:spPr>
          <a:xfrm>
            <a:off x="2998544" y="3592332"/>
            <a:ext cx="1627100" cy="153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0" y="-44500"/>
            <a:ext cx="9144000" cy="5188000"/>
          </a:xfrm>
          <a:prstGeom prst="rect">
            <a:avLst/>
          </a:prstGeom>
          <a:noFill/>
          <a:ln>
            <a:noFill/>
          </a:ln>
        </p:spPr>
      </p:pic>
      <p:pic>
        <p:nvPicPr>
          <p:cNvPr id="158" name="Google Shape;158;p25"/>
          <p:cNvPicPr preferRelativeResize="0"/>
          <p:nvPr/>
        </p:nvPicPr>
        <p:blipFill>
          <a:blip r:embed="rId4">
            <a:alphaModFix/>
          </a:blip>
          <a:stretch>
            <a:fillRect/>
          </a:stretch>
        </p:blipFill>
        <p:spPr>
          <a:xfrm>
            <a:off x="5268650" y="3802100"/>
            <a:ext cx="3554350" cy="1127900"/>
          </a:xfrm>
          <a:prstGeom prst="rect">
            <a:avLst/>
          </a:prstGeom>
          <a:noFill/>
          <a:ln>
            <a:noFill/>
          </a:ln>
        </p:spPr>
      </p:pic>
      <p:sp>
        <p:nvSpPr>
          <p:cNvPr id="159" name="Google Shape;159;p2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Caveats, shortcomings and areas to improve</a:t>
            </a:r>
            <a:endParaRPr>
              <a:solidFill>
                <a:srgbClr val="FFFFFF"/>
              </a:solidFill>
            </a:endParaRPr>
          </a:p>
        </p:txBody>
      </p:sp>
      <p:sp>
        <p:nvSpPr>
          <p:cNvPr id="160" name="Google Shape;160;p25"/>
          <p:cNvSpPr txBox="1"/>
          <p:nvPr>
            <p:ph idx="4294967295" type="body"/>
          </p:nvPr>
        </p:nvSpPr>
        <p:spPr>
          <a:xfrm>
            <a:off x="-300050" y="1176625"/>
            <a:ext cx="5338800" cy="3638700"/>
          </a:xfrm>
          <a:prstGeom prst="rect">
            <a:avLst/>
          </a:prstGeom>
        </p:spPr>
        <p:txBody>
          <a:bodyPr anchorCtr="0" anchor="t" bIns="91425" lIns="91425" spcFirstLastPara="1" rIns="91425" wrap="square" tIns="91425">
            <a:noAutofit/>
          </a:bodyPr>
          <a:lstStyle/>
          <a:p>
            <a:pPr indent="-336550" lvl="0" marL="914400" rtl="0" algn="l">
              <a:spcBef>
                <a:spcPts val="1200"/>
              </a:spcBef>
              <a:spcAft>
                <a:spcPts val="0"/>
              </a:spcAft>
              <a:buClr>
                <a:srgbClr val="FFFFFF"/>
              </a:buClr>
              <a:buSzPts val="1700"/>
              <a:buFont typeface="Calibri"/>
              <a:buChar char="●"/>
            </a:pPr>
            <a:r>
              <a:rPr lang="en" sz="1700">
                <a:solidFill>
                  <a:srgbClr val="FFFFFF"/>
                </a:solidFill>
                <a:latin typeface="Calibri"/>
                <a:ea typeface="Calibri"/>
                <a:cs typeface="Calibri"/>
                <a:sym typeface="Calibri"/>
              </a:rPr>
              <a:t>Predicting future events w/ just ‘reported data’ can’t tell us everything, recent events that can’t be represented in data (i.e. civil unrest) instinctively leads us to predict another spike in cases.  </a:t>
            </a:r>
            <a:endParaRPr sz="1700">
              <a:solidFill>
                <a:srgbClr val="FFFFFF"/>
              </a:solidFill>
              <a:latin typeface="Calibri"/>
              <a:ea typeface="Calibri"/>
              <a:cs typeface="Calibri"/>
              <a:sym typeface="Calibri"/>
            </a:endParaRPr>
          </a:p>
          <a:p>
            <a:pPr indent="-336550" lvl="0" marL="914400" rtl="0" algn="l">
              <a:spcBef>
                <a:spcPts val="0"/>
              </a:spcBef>
              <a:spcAft>
                <a:spcPts val="0"/>
              </a:spcAft>
              <a:buClr>
                <a:schemeClr val="lt1"/>
              </a:buClr>
              <a:buSzPts val="1700"/>
              <a:buFont typeface="Calibri"/>
              <a:buChar char="●"/>
            </a:pPr>
            <a:r>
              <a:rPr lang="en" sz="1700">
                <a:solidFill>
                  <a:srgbClr val="FFFFFF"/>
                </a:solidFill>
                <a:latin typeface="Calibri"/>
                <a:ea typeface="Calibri"/>
                <a:cs typeface="Calibri"/>
                <a:sym typeface="Calibri"/>
              </a:rPr>
              <a:t>JHU data is based on </a:t>
            </a:r>
            <a:r>
              <a:rPr i="1" lang="en" sz="1700">
                <a:solidFill>
                  <a:srgbClr val="FFFFFF"/>
                </a:solidFill>
                <a:latin typeface="Calibri"/>
                <a:ea typeface="Calibri"/>
                <a:cs typeface="Calibri"/>
                <a:sym typeface="Calibri"/>
              </a:rPr>
              <a:t>reported confirmed </a:t>
            </a:r>
            <a:r>
              <a:rPr lang="en" sz="1700">
                <a:solidFill>
                  <a:srgbClr val="FFFFFF"/>
                </a:solidFill>
                <a:latin typeface="Calibri"/>
                <a:ea typeface="Calibri"/>
                <a:cs typeface="Calibri"/>
                <a:sym typeface="Calibri"/>
              </a:rPr>
              <a:t>cases from the CDC and not when someone feels sick or tests positive at their local doctor</a:t>
            </a:r>
            <a:endParaRPr sz="1700">
              <a:solidFill>
                <a:srgbClr val="FFFFFF"/>
              </a:solidFill>
              <a:latin typeface="Calibri"/>
              <a:ea typeface="Calibri"/>
              <a:cs typeface="Calibri"/>
              <a:sym typeface="Calibri"/>
            </a:endParaRPr>
          </a:p>
          <a:p>
            <a:pPr indent="-336550" lvl="1" marL="1371600" rtl="0" algn="l">
              <a:spcBef>
                <a:spcPts val="0"/>
              </a:spcBef>
              <a:spcAft>
                <a:spcPts val="0"/>
              </a:spcAft>
              <a:buClr>
                <a:schemeClr val="lt1"/>
              </a:buClr>
              <a:buSzPts val="1700"/>
              <a:buFont typeface="Calibri"/>
              <a:buChar char="○"/>
            </a:pPr>
            <a:r>
              <a:rPr lang="en" sz="1700">
                <a:solidFill>
                  <a:srgbClr val="FFFFFF"/>
                </a:solidFill>
                <a:latin typeface="Calibri"/>
                <a:ea typeface="Calibri"/>
                <a:cs typeface="Calibri"/>
                <a:sym typeface="Calibri"/>
              </a:rPr>
              <a:t>Caused values to lag </a:t>
            </a:r>
            <a:r>
              <a:rPr lang="en" sz="1700">
                <a:solidFill>
                  <a:schemeClr val="lt1"/>
                </a:solidFill>
                <a:latin typeface="Calibri"/>
                <a:ea typeface="Calibri"/>
                <a:cs typeface="Calibri"/>
                <a:sym typeface="Calibri"/>
              </a:rPr>
              <a:t>drastically</a:t>
            </a:r>
            <a:r>
              <a:rPr lang="en" sz="1700">
                <a:solidFill>
                  <a:srgbClr val="FFFFFF"/>
                </a:solidFill>
                <a:latin typeface="Calibri"/>
                <a:ea typeface="Calibri"/>
                <a:cs typeface="Calibri"/>
                <a:sym typeface="Calibri"/>
              </a:rPr>
              <a:t> in March</a:t>
            </a:r>
            <a:endParaRPr sz="1700">
              <a:solidFill>
                <a:srgbClr val="FFFFFF"/>
              </a:solidFill>
              <a:latin typeface="Calibri"/>
              <a:ea typeface="Calibri"/>
              <a:cs typeface="Calibri"/>
              <a:sym typeface="Calibri"/>
            </a:endParaRPr>
          </a:p>
          <a:p>
            <a:pPr indent="-336550" lvl="0" marL="914400" rtl="0" algn="l">
              <a:spcBef>
                <a:spcPts val="0"/>
              </a:spcBef>
              <a:spcAft>
                <a:spcPts val="0"/>
              </a:spcAft>
              <a:buClr>
                <a:schemeClr val="lt1"/>
              </a:buClr>
              <a:buSzPts val="1700"/>
              <a:buFont typeface="Calibri"/>
              <a:buChar char="●"/>
            </a:pPr>
            <a:r>
              <a:rPr lang="en" sz="1700">
                <a:solidFill>
                  <a:srgbClr val="FFFFFF"/>
                </a:solidFill>
                <a:latin typeface="Calibri"/>
                <a:ea typeface="Calibri"/>
                <a:cs typeface="Calibri"/>
                <a:sym typeface="Calibri"/>
              </a:rPr>
              <a:t>Reported values from the previous 3-7 days are incompletely</a:t>
            </a:r>
            <a:endParaRPr sz="1700">
              <a:solidFill>
                <a:srgbClr val="FFFFFF"/>
              </a:solidFill>
              <a:latin typeface="Calibri"/>
              <a:ea typeface="Calibri"/>
              <a:cs typeface="Calibri"/>
              <a:sym typeface="Calibri"/>
            </a:endParaRPr>
          </a:p>
        </p:txBody>
      </p:sp>
      <p:pic>
        <p:nvPicPr>
          <p:cNvPr id="161" name="Google Shape;161;p25"/>
          <p:cNvPicPr preferRelativeResize="0"/>
          <p:nvPr/>
        </p:nvPicPr>
        <p:blipFill>
          <a:blip r:embed="rId5">
            <a:alphaModFix/>
          </a:blip>
          <a:stretch>
            <a:fillRect/>
          </a:stretch>
        </p:blipFill>
        <p:spPr>
          <a:xfrm>
            <a:off x="5097600" y="1017725"/>
            <a:ext cx="3839539" cy="2708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0" y="-3175"/>
            <a:ext cx="9144002" cy="5149858"/>
          </a:xfrm>
          <a:prstGeom prst="rect">
            <a:avLst/>
          </a:prstGeom>
          <a:noFill/>
          <a:ln>
            <a:noFill/>
          </a:ln>
        </p:spPr>
      </p:pic>
      <p:sp>
        <p:nvSpPr>
          <p:cNvPr id="167" name="Google Shape;167;p26"/>
          <p:cNvSpPr txBox="1"/>
          <p:nvPr>
            <p:ph type="ctrTitle"/>
          </p:nvPr>
        </p:nvSpPr>
        <p:spPr>
          <a:xfrm>
            <a:off x="4271900" y="937100"/>
            <a:ext cx="51669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700">
                <a:solidFill>
                  <a:srgbClr val="FFFFFF"/>
                </a:solidFill>
              </a:rPr>
              <a:t>END</a:t>
            </a:r>
            <a:endParaRPr b="1" sz="7700">
              <a:solidFill>
                <a:srgbClr val="FFFFFF"/>
              </a:solidFill>
            </a:endParaRPr>
          </a:p>
        </p:txBody>
      </p:sp>
      <p:sp>
        <p:nvSpPr>
          <p:cNvPr id="168" name="Google Shape;168;p26"/>
          <p:cNvSpPr txBox="1"/>
          <p:nvPr>
            <p:ph idx="1" type="subTitle"/>
          </p:nvPr>
        </p:nvSpPr>
        <p:spPr>
          <a:xfrm>
            <a:off x="5038200" y="2371288"/>
            <a:ext cx="3714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rPr>
              <a:t>STAY SAFE!</a:t>
            </a:r>
            <a:endParaRPr sz="3100">
              <a:solidFill>
                <a:srgbClr val="FFFFFF"/>
              </a:solidFill>
            </a:endParaRPr>
          </a:p>
          <a:p>
            <a:pPr indent="0" lvl="0" marL="0" rtl="0" algn="ctr">
              <a:spcBef>
                <a:spcPts val="0"/>
              </a:spcBef>
              <a:spcAft>
                <a:spcPts val="0"/>
              </a:spcAft>
              <a:buNone/>
            </a:pPr>
            <a:r>
              <a:t/>
            </a:r>
            <a:endParaRPr sz="3100">
              <a:solidFill>
                <a:srgbClr val="FFFFFF"/>
              </a:solidFill>
            </a:endParaRPr>
          </a:p>
        </p:txBody>
      </p:sp>
      <p:pic>
        <p:nvPicPr>
          <p:cNvPr id="169" name="Google Shape;169;p26"/>
          <p:cNvPicPr preferRelativeResize="0"/>
          <p:nvPr/>
        </p:nvPicPr>
        <p:blipFill>
          <a:blip r:embed="rId4">
            <a:alphaModFix/>
          </a:blip>
          <a:stretch>
            <a:fillRect/>
          </a:stretch>
        </p:blipFill>
        <p:spPr>
          <a:xfrm>
            <a:off x="5506250" y="2994925"/>
            <a:ext cx="2565450" cy="1813850"/>
          </a:xfrm>
          <a:prstGeom prst="rect">
            <a:avLst/>
          </a:prstGeom>
          <a:noFill/>
          <a:ln>
            <a:noFill/>
          </a:ln>
        </p:spPr>
      </p:pic>
      <p:pic>
        <p:nvPicPr>
          <p:cNvPr id="170" name="Google Shape;170;p26"/>
          <p:cNvPicPr preferRelativeResize="0"/>
          <p:nvPr/>
        </p:nvPicPr>
        <p:blipFill>
          <a:blip r:embed="rId5">
            <a:alphaModFix/>
          </a:blip>
          <a:stretch>
            <a:fillRect/>
          </a:stretch>
        </p:blipFill>
        <p:spPr>
          <a:xfrm rot="6828396">
            <a:off x="7622154" y="3075718"/>
            <a:ext cx="684468" cy="5017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7"/>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76" name="Google Shape;176;p2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References</a:t>
            </a:r>
            <a:endParaRPr>
              <a:solidFill>
                <a:srgbClr val="FFFFFF"/>
              </a:solidFill>
            </a:endParaRPr>
          </a:p>
        </p:txBody>
      </p:sp>
      <p:sp>
        <p:nvSpPr>
          <p:cNvPr id="177" name="Google Shape;177;p27"/>
          <p:cNvSpPr txBox="1"/>
          <p:nvPr>
            <p:ph idx="4294967295" type="body"/>
          </p:nvPr>
        </p:nvSpPr>
        <p:spPr>
          <a:xfrm>
            <a:off x="311700" y="1134275"/>
            <a:ext cx="8520600" cy="37299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lt1"/>
              </a:buClr>
              <a:buSzPts val="1200"/>
              <a:buChar char="●"/>
            </a:pPr>
            <a:r>
              <a:rPr lang="en" sz="1200">
                <a:solidFill>
                  <a:schemeClr val="lt1"/>
                </a:solidFill>
                <a:uFill>
                  <a:noFill/>
                </a:uFill>
                <a:hlinkClick r:id="rId4"/>
              </a:rPr>
              <a:t>https://github.com/CSSEGISandData/COVID-19/tree/master/csse_covid_19_data</a:t>
            </a:r>
            <a:r>
              <a:rPr lang="en" sz="1200">
                <a:solidFill>
                  <a:schemeClr val="lt1"/>
                </a:solidFill>
              </a:rPr>
              <a:t>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5"/>
              </a:rPr>
              <a:t>https://public.flourish.studio/story/337752/</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6"/>
              </a:rPr>
              <a:t>https://www.google.com/covid19/mobility/</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uFill>
                  <a:noFill/>
                </a:uFill>
                <a:hlinkClick r:id="rId7"/>
              </a:rPr>
              <a:t>https://colab.research.google.com/drive/1wabD0uZmseo84UZ6pgQhYBrNUdu6gt5Y?usp=sharing</a:t>
            </a:r>
            <a:endParaRPr sz="1200">
              <a:solidFill>
                <a:schemeClr val="lt1"/>
              </a:solidFill>
            </a:endParaRPr>
          </a:p>
          <a:p>
            <a:pPr indent="-304800" lvl="0" marL="457200" rtl="0" algn="l">
              <a:spcBef>
                <a:spcPts val="0"/>
              </a:spcBef>
              <a:spcAft>
                <a:spcPts val="0"/>
              </a:spcAft>
              <a:buClr>
                <a:srgbClr val="FFFFFF"/>
              </a:buClr>
              <a:buSzPts val="1200"/>
              <a:buChar char="●"/>
            </a:pPr>
            <a:r>
              <a:rPr lang="en" sz="1200">
                <a:solidFill>
                  <a:srgbClr val="FFFFFF"/>
                </a:solidFill>
                <a:uFill>
                  <a:noFill/>
                </a:uFill>
                <a:hlinkClick r:id="rId8"/>
              </a:rPr>
              <a:t>https://www.kaggle.com/sudalairajkumar/novel-corona-virus-2019-dataset#time_series_covid_19_confirmed_US.csv</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uFill>
                  <a:noFill/>
                </a:uFill>
                <a:hlinkClick r:id="rId9"/>
              </a:rPr>
              <a:t>https://www.cdc.gov/coronavirus/2019-nCoV/index.html</a:t>
            </a:r>
            <a:r>
              <a:rPr lang="en" sz="1200">
                <a:solidFill>
                  <a:srgbClr val="FFFFFF"/>
                </a:solidFill>
              </a:rPr>
              <a:t> </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uFill>
                  <a:noFill/>
                </a:uFill>
                <a:hlinkClick r:id="rId10"/>
              </a:rPr>
              <a:t>https://www.tensorflow.org/tutorials/structured_data/time_series#baseline</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uFill>
                  <a:noFill/>
                </a:uFill>
                <a:hlinkClick r:id="rId11"/>
              </a:rPr>
              <a:t>https://dash.plotly.com/</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https://colab.research.google.com/drive/1kAsNPoeLJWD6369H4DQkqS62CXoArXbb?usp=sharing</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Washington State Department of Health Data Science Team</a:t>
            </a:r>
            <a:endParaRPr sz="1200">
              <a:solidFill>
                <a:srgbClr val="FFFFFF"/>
              </a:solidFill>
            </a:endParaRPr>
          </a:p>
          <a:p>
            <a:pPr indent="0" lvl="0" marL="0" rtl="0" algn="l">
              <a:spcBef>
                <a:spcPts val="1200"/>
              </a:spcBef>
              <a:spcAft>
                <a:spcPts val="0"/>
              </a:spcAft>
              <a:buNone/>
            </a:pPr>
            <a:r>
              <a:t/>
            </a:r>
            <a:endParaRPr sz="1200">
              <a:solidFill>
                <a:srgbClr val="FFFFFF"/>
              </a:solidFill>
            </a:endParaRPr>
          </a:p>
          <a:p>
            <a:pPr indent="0" lvl="0" marL="0" rtl="0" algn="l">
              <a:spcBef>
                <a:spcPts val="1200"/>
              </a:spcBef>
              <a:spcAft>
                <a:spcPts val="0"/>
              </a:spcAft>
              <a:buNone/>
            </a:pPr>
            <a:r>
              <a:rPr lang="en" sz="1200">
                <a:solidFill>
                  <a:srgbClr val="FFFFFF"/>
                </a:solidFill>
              </a:rPr>
              <a:t>Resources for those directly affected by COVID19</a:t>
            </a:r>
            <a:endParaRPr sz="1200">
              <a:solidFill>
                <a:srgbClr val="FFFFFF"/>
              </a:solidFill>
            </a:endParaRPr>
          </a:p>
          <a:p>
            <a:pPr indent="-304800" lvl="0" marL="457200" rtl="0" algn="l">
              <a:spcBef>
                <a:spcPts val="1200"/>
              </a:spcBef>
              <a:spcAft>
                <a:spcPts val="0"/>
              </a:spcAft>
              <a:buClr>
                <a:srgbClr val="FFFFFF"/>
              </a:buClr>
              <a:buSzPts val="1200"/>
              <a:buChar char="●"/>
            </a:pPr>
            <a:r>
              <a:rPr lang="en" sz="1200" u="sng">
                <a:solidFill>
                  <a:schemeClr val="hlink"/>
                </a:solidFill>
                <a:hlinkClick r:id="rId12"/>
              </a:rPr>
              <a:t>Resources for if you or someone you know is sick</a:t>
            </a:r>
            <a:r>
              <a:rPr lang="en" sz="1200">
                <a:solidFill>
                  <a:srgbClr val="FFFFFF"/>
                </a:solidFill>
              </a:rPr>
              <a:t> </a:t>
            </a:r>
            <a:endParaRPr sz="1200">
              <a:solidFill>
                <a:srgbClr val="FFFFFF"/>
              </a:solidFill>
            </a:endParaRPr>
          </a:p>
          <a:p>
            <a:pPr indent="-304800" lvl="0" marL="457200" rtl="0" algn="l">
              <a:spcBef>
                <a:spcPts val="0"/>
              </a:spcBef>
              <a:spcAft>
                <a:spcPts val="0"/>
              </a:spcAft>
              <a:buClr>
                <a:srgbClr val="FFFFFF"/>
              </a:buClr>
              <a:buSzPts val="1200"/>
              <a:buChar char="●"/>
            </a:pPr>
            <a:r>
              <a:rPr lang="en" sz="1200" u="sng">
                <a:solidFill>
                  <a:schemeClr val="hlink"/>
                </a:solidFill>
                <a:hlinkClick r:id="rId13"/>
              </a:rPr>
              <a:t>Handy dashboard for helping you stay informed on COVID spread </a:t>
            </a:r>
            <a:endParaRPr sz="12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8"/>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83" name="Google Shape;183;p2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Appendix</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84" name="Google Shape;184;p2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SzPts val="2000"/>
              <a:buFont typeface="Calibri"/>
              <a:buChar char="●"/>
            </a:pPr>
            <a:r>
              <a:rPr lang="en" sz="2000" u="sng">
                <a:solidFill>
                  <a:schemeClr val="hlink"/>
                </a:solidFill>
                <a:latin typeface="Calibri"/>
                <a:ea typeface="Calibri"/>
                <a:cs typeface="Calibri"/>
                <a:sym typeface="Calibri"/>
                <a:hlinkClick r:id="rId4"/>
              </a:rPr>
              <a:t>Neural Network</a:t>
            </a:r>
            <a:r>
              <a:rPr lang="en" sz="2000" u="sng">
                <a:solidFill>
                  <a:schemeClr val="hlink"/>
                </a:solidFill>
                <a:latin typeface="Calibri"/>
                <a:ea typeface="Calibri"/>
                <a:cs typeface="Calibri"/>
                <a:sym typeface="Calibri"/>
                <a:hlinkClick r:id="rId5"/>
              </a:rPr>
              <a:t>s</a:t>
            </a:r>
            <a:endParaRPr sz="2000">
              <a:solidFill>
                <a:srgbClr val="FFFFFF"/>
              </a:solidFill>
              <a:latin typeface="Calibri"/>
              <a:ea typeface="Calibri"/>
              <a:cs typeface="Calibri"/>
              <a:sym typeface="Calibri"/>
            </a:endParaRPr>
          </a:p>
          <a:p>
            <a:pPr indent="-355600" lvl="0" marL="457200" rtl="0" algn="l">
              <a:spcBef>
                <a:spcPts val="0"/>
              </a:spcBef>
              <a:spcAft>
                <a:spcPts val="0"/>
              </a:spcAft>
              <a:buClr>
                <a:srgbClr val="FFFFFF"/>
              </a:buClr>
              <a:buSzPts val="2000"/>
              <a:buFont typeface="Calibri"/>
              <a:buChar char="●"/>
            </a:pPr>
            <a:r>
              <a:rPr lang="en" sz="2000" u="sng">
                <a:solidFill>
                  <a:schemeClr val="hlink"/>
                </a:solidFill>
                <a:latin typeface="Calibri"/>
                <a:ea typeface="Calibri"/>
                <a:cs typeface="Calibri"/>
                <a:sym typeface="Calibri"/>
                <a:hlinkClick r:id="rId6"/>
              </a:rPr>
              <a:t>Analysis and Modeling</a:t>
            </a:r>
            <a:r>
              <a:rPr lang="en" sz="2000">
                <a:solidFill>
                  <a:srgbClr val="FFFFFF"/>
                </a:solidFill>
                <a:latin typeface="Calibri"/>
                <a:ea typeface="Calibri"/>
                <a:cs typeface="Calibri"/>
                <a:sym typeface="Calibri"/>
              </a:rPr>
              <a:t> </a:t>
            </a:r>
            <a:endParaRPr sz="2000">
              <a:solidFill>
                <a:srgbClr val="FFFFFF"/>
              </a:solidFill>
              <a:latin typeface="Calibri"/>
              <a:ea typeface="Calibri"/>
              <a:cs typeface="Calibri"/>
              <a:sym typeface="Calibri"/>
            </a:endParaRPr>
          </a:p>
          <a:p>
            <a:pPr indent="0" lvl="0" marL="914400" rtl="0" algn="l">
              <a:spcBef>
                <a:spcPts val="1200"/>
              </a:spcBef>
              <a:spcAft>
                <a:spcPts val="0"/>
              </a:spcAft>
              <a:buNone/>
            </a:pPr>
            <a:r>
              <a:t/>
            </a:r>
            <a:endParaRPr sz="2000">
              <a:solidFill>
                <a:srgbClr val="FFFFFF"/>
              </a:solidFill>
              <a:latin typeface="Calibri"/>
              <a:ea typeface="Calibri"/>
              <a:cs typeface="Calibri"/>
              <a:sym typeface="Calibri"/>
            </a:endParaRPr>
          </a:p>
          <a:p>
            <a:pPr indent="0" lvl="0" marL="0" rtl="0" algn="l">
              <a:spcBef>
                <a:spcPts val="1200"/>
              </a:spcBef>
              <a:spcAft>
                <a:spcPts val="1200"/>
              </a:spcAft>
              <a:buNone/>
            </a:pPr>
            <a:r>
              <a:t/>
            </a:r>
            <a:endParaRPr sz="20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62" name="Google Shape;62;p1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Background </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63" name="Google Shape;63;p14"/>
          <p:cNvPicPr preferRelativeResize="0"/>
          <p:nvPr/>
        </p:nvPicPr>
        <p:blipFill>
          <a:blip r:embed="rId4">
            <a:alphaModFix/>
          </a:blip>
          <a:stretch>
            <a:fillRect/>
          </a:stretch>
        </p:blipFill>
        <p:spPr>
          <a:xfrm>
            <a:off x="1134272" y="1017725"/>
            <a:ext cx="7215085" cy="4032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69" name="Google Shape;69;p1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Summary</a:t>
            </a:r>
            <a:endParaRPr>
              <a:solidFill>
                <a:srgbClr val="FFFFFF"/>
              </a:solidFill>
            </a:endParaRPr>
          </a:p>
        </p:txBody>
      </p:sp>
      <p:sp>
        <p:nvSpPr>
          <p:cNvPr id="70" name="Google Shape;70;p15"/>
          <p:cNvSpPr txBox="1"/>
          <p:nvPr>
            <p:ph idx="4294967295" type="body"/>
          </p:nvPr>
        </p:nvSpPr>
        <p:spPr>
          <a:xfrm>
            <a:off x="311700" y="1000075"/>
            <a:ext cx="8520600" cy="3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Around late February a novel virus caused by SARS-CoV-2 named COVID-19 (</a:t>
            </a:r>
            <a:r>
              <a:rPr lang="en" sz="1600">
                <a:solidFill>
                  <a:srgbClr val="FFFFFF"/>
                </a:solidFill>
              </a:rPr>
              <a:t>Coronavirus</a:t>
            </a:r>
            <a:r>
              <a:rPr lang="en" sz="1600">
                <a:solidFill>
                  <a:srgbClr val="FFFFFF"/>
                </a:solidFill>
              </a:rPr>
              <a:t>) began sweeping rapidly through the United States. Various institutions began collecting data on the infection rate, confirmed cases and rate of death in an attempt to measure the impact of this ongoing pandemic. </a:t>
            </a:r>
            <a:endParaRPr sz="1600">
              <a:solidFill>
                <a:srgbClr val="FFFFFF"/>
              </a:solidFill>
            </a:endParaRPr>
          </a:p>
          <a:p>
            <a:pPr indent="0" lvl="0" marL="0" rtl="0" algn="l">
              <a:spcBef>
                <a:spcPts val="1600"/>
              </a:spcBef>
              <a:spcAft>
                <a:spcPts val="0"/>
              </a:spcAft>
              <a:buNone/>
            </a:pPr>
            <a:r>
              <a:rPr b="1" lang="en" sz="1600">
                <a:solidFill>
                  <a:srgbClr val="FFFFFF"/>
                </a:solidFill>
              </a:rPr>
              <a:t>Our findings include:</a:t>
            </a:r>
            <a:endParaRPr b="1" sz="1600">
              <a:solidFill>
                <a:srgbClr val="FFFFFF"/>
              </a:solidFill>
            </a:endParaRPr>
          </a:p>
          <a:p>
            <a:pPr indent="0" lvl="0" marL="0" rtl="0" algn="l">
              <a:spcBef>
                <a:spcPts val="1600"/>
              </a:spcBef>
              <a:spcAft>
                <a:spcPts val="0"/>
              </a:spcAft>
              <a:buNone/>
            </a:pPr>
            <a:r>
              <a:rPr lang="en" sz="1600">
                <a:solidFill>
                  <a:srgbClr val="FFFFFF"/>
                </a:solidFill>
              </a:rPr>
              <a:t>-Not all models are effective for making predictions on COVID, Certain states showing increased rates would require more resources, exploratory analysis is powerful</a:t>
            </a:r>
            <a:endParaRPr sz="1600">
              <a:solidFill>
                <a:srgbClr val="FFFFFF"/>
              </a:solidFill>
            </a:endParaRPr>
          </a:p>
          <a:p>
            <a:pPr indent="0" lvl="0" marL="0" rtl="0" algn="l">
              <a:spcBef>
                <a:spcPts val="1600"/>
              </a:spcBef>
              <a:spcAft>
                <a:spcPts val="0"/>
              </a:spcAft>
              <a:buNone/>
            </a:pPr>
            <a:r>
              <a:rPr b="1" lang="en" sz="1600">
                <a:solidFill>
                  <a:srgbClr val="FFFFFF"/>
                </a:solidFill>
              </a:rPr>
              <a:t>As a result, our recommendation is: </a:t>
            </a:r>
            <a:endParaRPr b="1" sz="1600">
              <a:solidFill>
                <a:srgbClr val="FFFFFF"/>
              </a:solidFill>
            </a:endParaRPr>
          </a:p>
          <a:p>
            <a:pPr indent="0" lvl="0" marL="0" rtl="0" algn="l">
              <a:spcBef>
                <a:spcPts val="1600"/>
              </a:spcBef>
              <a:spcAft>
                <a:spcPts val="1600"/>
              </a:spcAft>
              <a:buNone/>
            </a:pPr>
            <a:r>
              <a:rPr lang="en" sz="1600">
                <a:solidFill>
                  <a:srgbClr val="FFFFFF"/>
                </a:solidFill>
              </a:rPr>
              <a:t>-Social distancing is effective, the threat of the virus isn’t likely to go away any time soon so be careful about immediately returning to normalcy, be wary of unpredictable events and forecasts are only as good as the data source</a:t>
            </a:r>
            <a:endParaRPr sz="1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76" name="Google Shape;76;p1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Specification - The Problem &amp; Goal</a:t>
            </a:r>
            <a:endParaRPr>
              <a:solidFill>
                <a:srgbClr val="FFFFFF"/>
              </a:solidFill>
            </a:endParaRPr>
          </a:p>
        </p:txBody>
      </p:sp>
      <p:sp>
        <p:nvSpPr>
          <p:cNvPr id="77" name="Google Shape;77;p16"/>
          <p:cNvSpPr txBox="1"/>
          <p:nvPr>
            <p:ph idx="4294967295" type="body"/>
          </p:nvPr>
        </p:nvSpPr>
        <p:spPr>
          <a:xfrm>
            <a:off x="311700" y="1152475"/>
            <a:ext cx="8520600" cy="3615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FFFFFF"/>
                </a:solidFill>
              </a:rPr>
              <a:t>The goal of this report includes:</a:t>
            </a:r>
            <a:endParaRPr sz="1600">
              <a:solidFill>
                <a:srgbClr val="FFFFFF"/>
              </a:solidFill>
            </a:endParaRPr>
          </a:p>
          <a:p>
            <a:pPr indent="-330200" lvl="0" marL="457200" rtl="0" algn="l">
              <a:spcBef>
                <a:spcPts val="1200"/>
              </a:spcBef>
              <a:spcAft>
                <a:spcPts val="0"/>
              </a:spcAft>
              <a:buClr>
                <a:srgbClr val="FFFFFF"/>
              </a:buClr>
              <a:buSzPts val="1600"/>
              <a:buAutoNum type="arabicPeriod"/>
            </a:pPr>
            <a:r>
              <a:rPr lang="en" sz="1600">
                <a:solidFill>
                  <a:srgbClr val="FFFFFF"/>
                </a:solidFill>
              </a:rPr>
              <a:t>Trying to predict (i.e. drop/increase/flatten) and forecast US COVID-19 cases on a national level and by state.</a:t>
            </a:r>
            <a:endParaRPr sz="1600">
              <a:solidFill>
                <a:srgbClr val="FFFFFF"/>
              </a:solidFill>
            </a:endParaRPr>
          </a:p>
          <a:p>
            <a:pPr indent="-330200" lvl="1" marL="914400" rtl="0" algn="l">
              <a:spcBef>
                <a:spcPts val="0"/>
              </a:spcBef>
              <a:spcAft>
                <a:spcPts val="0"/>
              </a:spcAft>
              <a:buClr>
                <a:srgbClr val="FFFFFF"/>
              </a:buClr>
              <a:buSzPts val="1600"/>
              <a:buAutoNum type="alphaLcPeriod"/>
            </a:pPr>
            <a:r>
              <a:rPr lang="en" sz="1600">
                <a:solidFill>
                  <a:srgbClr val="FFFFFF"/>
                </a:solidFill>
              </a:rPr>
              <a:t>Forecasting confirmed cases will help inform public health decision-making by projecting the likely impact in coming weeks.</a:t>
            </a:r>
            <a:endParaRPr sz="1600">
              <a:solidFill>
                <a:srgbClr val="FFFFFF"/>
              </a:solidFill>
            </a:endParaRPr>
          </a:p>
          <a:p>
            <a:pPr indent="0" lvl="0" marL="0" rtl="0" algn="l">
              <a:spcBef>
                <a:spcPts val="1200"/>
              </a:spcBef>
              <a:spcAft>
                <a:spcPts val="0"/>
              </a:spcAft>
              <a:buNone/>
            </a:pPr>
            <a:r>
              <a:t/>
            </a:r>
            <a:endParaRPr sz="1600">
              <a:solidFill>
                <a:srgbClr val="FFFFFF"/>
              </a:solidFill>
            </a:endParaRPr>
          </a:p>
          <a:p>
            <a:pPr indent="-330200" lvl="0" marL="457200" rtl="0" algn="l">
              <a:spcBef>
                <a:spcPts val="1200"/>
              </a:spcBef>
              <a:spcAft>
                <a:spcPts val="0"/>
              </a:spcAft>
              <a:buClr>
                <a:srgbClr val="FFFFFF"/>
              </a:buClr>
              <a:buSzPts val="1600"/>
              <a:buAutoNum type="arabicPeriod"/>
            </a:pPr>
            <a:r>
              <a:rPr lang="en" sz="1600">
                <a:solidFill>
                  <a:srgbClr val="FFFFFF"/>
                </a:solidFill>
              </a:rPr>
              <a:t>Predicting the directional and magnitudinal outcomes for if we decide to re-open businesses now (e.g. Increase, decrease, or flat rate of infection/death)</a:t>
            </a:r>
            <a:endParaRPr sz="1600">
              <a:solidFill>
                <a:srgbClr val="FFFFFF"/>
              </a:solidFill>
            </a:endParaRPr>
          </a:p>
          <a:p>
            <a:pPr indent="-330200" lvl="1" marL="914400" rtl="0" algn="l">
              <a:spcBef>
                <a:spcPts val="0"/>
              </a:spcBef>
              <a:spcAft>
                <a:spcPts val="0"/>
              </a:spcAft>
              <a:buClr>
                <a:srgbClr val="FFFFFF"/>
              </a:buClr>
              <a:buSzPts val="1600"/>
              <a:buAutoNum type="alphaLcPeriod"/>
            </a:pPr>
            <a:r>
              <a:rPr lang="en" sz="1600">
                <a:solidFill>
                  <a:srgbClr val="FFFFFF"/>
                </a:solidFill>
              </a:rPr>
              <a:t>Directly comparing states that have implemented different responses to COVID-19 (Still closed, reopening for business, wearing masks) </a:t>
            </a:r>
            <a:endParaRPr sz="1600">
              <a:solidFill>
                <a:srgbClr val="FFFFFF"/>
              </a:solidFill>
            </a:endParaRPr>
          </a:p>
          <a:p>
            <a:pPr indent="0" lvl="0" marL="0" rtl="0" algn="l">
              <a:spcBef>
                <a:spcPts val="1200"/>
              </a:spcBef>
              <a:spcAft>
                <a:spcPts val="0"/>
              </a:spcAft>
              <a:buNone/>
            </a:pPr>
            <a:r>
              <a:t/>
            </a:r>
            <a:endParaRPr sz="1900">
              <a:solidFill>
                <a:srgbClr val="FFFFFF"/>
              </a:solidFill>
            </a:endParaRPr>
          </a:p>
          <a:p>
            <a:pPr indent="0" lvl="0" marL="0" rtl="0" algn="l">
              <a:spcBef>
                <a:spcPts val="1200"/>
              </a:spcBef>
              <a:spcAft>
                <a:spcPts val="1200"/>
              </a:spcAft>
              <a:buNone/>
            </a:pPr>
            <a:r>
              <a:t/>
            </a:r>
            <a:endParaRPr sz="1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83" name="Google Shape;83;p1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Specification - The Data</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84" name="Google Shape;84;p17"/>
          <p:cNvSpPr txBox="1"/>
          <p:nvPr>
            <p:ph idx="4294967295" type="body"/>
          </p:nvPr>
        </p:nvSpPr>
        <p:spPr>
          <a:xfrm>
            <a:off x="311700" y="1152475"/>
            <a:ext cx="8520600" cy="3615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FFFFFF"/>
                </a:solidFill>
              </a:rPr>
              <a:t>This report includes referencing two important sources for our data:</a:t>
            </a:r>
            <a:endParaRPr sz="1600">
              <a:solidFill>
                <a:srgbClr val="FFFFFF"/>
              </a:solidFill>
            </a:endParaRPr>
          </a:p>
          <a:p>
            <a:pPr indent="0" lvl="0" marL="0" rtl="0" algn="l">
              <a:spcBef>
                <a:spcPts val="1200"/>
              </a:spcBef>
              <a:spcAft>
                <a:spcPts val="0"/>
              </a:spcAft>
              <a:buNone/>
            </a:pPr>
            <a:r>
              <a:rPr lang="en" sz="1600">
                <a:solidFill>
                  <a:srgbClr val="FFFFFF"/>
                </a:solidFill>
              </a:rPr>
              <a:t>John Hopkins Data - </a:t>
            </a:r>
            <a:endParaRPr sz="1600">
              <a:solidFill>
                <a:srgbClr val="FFFFFF"/>
              </a:solidFill>
            </a:endParaRPr>
          </a:p>
          <a:p>
            <a:pPr indent="-304800" lvl="0" marL="457200" rtl="0" algn="l">
              <a:spcBef>
                <a:spcPts val="1200"/>
              </a:spcBef>
              <a:spcAft>
                <a:spcPts val="0"/>
              </a:spcAft>
              <a:buClr>
                <a:srgbClr val="FFFFFF"/>
              </a:buClr>
              <a:buSzPts val="1200"/>
              <a:buChar char="●"/>
            </a:pPr>
            <a:r>
              <a:rPr lang="en" sz="1200">
                <a:solidFill>
                  <a:srgbClr val="FFFFFF"/>
                </a:solidFill>
              </a:rPr>
              <a:t>The data shows patterns of infection rates, infection rates per capita all over a time series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We can get a sense of the severity of COVID infection rates from this data over time</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Initial John Hopkins data is cleaned and formatted to better suit our purposes as the core data</a:t>
            </a:r>
            <a:endParaRPr sz="1200">
              <a:solidFill>
                <a:srgbClr val="FFFFFF"/>
              </a:solidFill>
            </a:endParaRPr>
          </a:p>
          <a:p>
            <a:pPr indent="0" lvl="0" marL="457200" rtl="0" algn="l">
              <a:spcBef>
                <a:spcPts val="1200"/>
              </a:spcBef>
              <a:spcAft>
                <a:spcPts val="0"/>
              </a:spcAft>
              <a:buNone/>
            </a:pPr>
            <a:r>
              <a:t/>
            </a:r>
            <a:endParaRPr sz="1100">
              <a:solidFill>
                <a:srgbClr val="FFFFFF"/>
              </a:solidFill>
            </a:endParaRPr>
          </a:p>
          <a:p>
            <a:pPr indent="0" lvl="0" marL="0" rtl="0" algn="l">
              <a:spcBef>
                <a:spcPts val="1200"/>
              </a:spcBef>
              <a:spcAft>
                <a:spcPts val="0"/>
              </a:spcAft>
              <a:buNone/>
            </a:pPr>
            <a:r>
              <a:rPr lang="en" sz="1600">
                <a:solidFill>
                  <a:srgbClr val="FFFFFF"/>
                </a:solidFill>
              </a:rPr>
              <a:t>COVID19 Mobility Reports - </a:t>
            </a:r>
            <a:endParaRPr sz="1600">
              <a:solidFill>
                <a:srgbClr val="FFFFFF"/>
              </a:solidFill>
            </a:endParaRPr>
          </a:p>
          <a:p>
            <a:pPr indent="-304800" lvl="0" marL="457200" rtl="0" algn="l">
              <a:spcBef>
                <a:spcPts val="1200"/>
              </a:spcBef>
              <a:spcAft>
                <a:spcPts val="0"/>
              </a:spcAft>
              <a:buClr>
                <a:srgbClr val="FFFFFF"/>
              </a:buClr>
              <a:buSzPts val="1200"/>
              <a:buChar char="●"/>
            </a:pPr>
            <a:r>
              <a:rPr lang="en" sz="1200">
                <a:solidFill>
                  <a:srgbClr val="FFFFFF"/>
                </a:solidFill>
              </a:rPr>
              <a:t>Aggregated, anonymized insights from Google Maps and other Google products.</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Shows changes in movement trends over time by geography across categories of places (i.e., retail, groceries/pharmacies, parks, transit stations, workplaces, and residential)</a:t>
            </a:r>
            <a:endParaRPr sz="1200">
              <a:solidFill>
                <a:srgbClr val="FFFFFF"/>
              </a:solidFill>
            </a:endParaRPr>
          </a:p>
          <a:p>
            <a:pPr indent="-304800" lvl="0" marL="457200" rtl="0" algn="l">
              <a:spcBef>
                <a:spcPts val="0"/>
              </a:spcBef>
              <a:spcAft>
                <a:spcPts val="0"/>
              </a:spcAft>
              <a:buClr>
                <a:srgbClr val="FFFFFF"/>
              </a:buClr>
              <a:buSzPts val="1200"/>
              <a:buChar char="●"/>
            </a:pPr>
            <a:r>
              <a:rPr lang="en" sz="1200">
                <a:solidFill>
                  <a:srgbClr val="FFFFFF"/>
                </a:solidFill>
              </a:rPr>
              <a:t>Overall aggregated death/infection rates, lat/long of cases</a:t>
            </a:r>
            <a:endParaRPr sz="1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90" name="Google Shape;90;p1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Specification - Visualizing the data </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91" name="Google Shape;91;p18"/>
          <p:cNvPicPr preferRelativeResize="0"/>
          <p:nvPr/>
        </p:nvPicPr>
        <p:blipFill rotWithShape="1">
          <a:blip r:embed="rId4">
            <a:alphaModFix/>
          </a:blip>
          <a:srcRect b="1010" l="0" r="0" t="-1010"/>
          <a:stretch/>
        </p:blipFill>
        <p:spPr>
          <a:xfrm>
            <a:off x="538525" y="1572150"/>
            <a:ext cx="3396824" cy="3453725"/>
          </a:xfrm>
          <a:prstGeom prst="rect">
            <a:avLst/>
          </a:prstGeom>
          <a:noFill/>
          <a:ln>
            <a:noFill/>
          </a:ln>
        </p:spPr>
      </p:pic>
      <p:sp>
        <p:nvSpPr>
          <p:cNvPr id="92" name="Google Shape;92;p18"/>
          <p:cNvSpPr txBox="1"/>
          <p:nvPr>
            <p:ph idx="4294967295" type="body"/>
          </p:nvPr>
        </p:nvSpPr>
        <p:spPr>
          <a:xfrm>
            <a:off x="311700" y="1152475"/>
            <a:ext cx="3724500" cy="106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John Hopkins data visualized</a:t>
            </a:r>
            <a:endParaRPr>
              <a:solidFill>
                <a:srgbClr val="FFFFFF"/>
              </a:solidFill>
            </a:endParaRPr>
          </a:p>
        </p:txBody>
      </p:sp>
      <p:sp>
        <p:nvSpPr>
          <p:cNvPr id="93" name="Google Shape;93;p18"/>
          <p:cNvSpPr txBox="1"/>
          <p:nvPr>
            <p:ph idx="4294967295" type="body"/>
          </p:nvPr>
        </p:nvSpPr>
        <p:spPr>
          <a:xfrm>
            <a:off x="4305475" y="1180975"/>
            <a:ext cx="4894500" cy="100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Google COVID mobility report visualized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94" name="Google Shape;94;p18"/>
          <p:cNvPicPr preferRelativeResize="0"/>
          <p:nvPr/>
        </p:nvPicPr>
        <p:blipFill>
          <a:blip r:embed="rId5">
            <a:alphaModFix/>
          </a:blip>
          <a:stretch>
            <a:fillRect/>
          </a:stretch>
        </p:blipFill>
        <p:spPr>
          <a:xfrm>
            <a:off x="4444025" y="1885925"/>
            <a:ext cx="4334450" cy="288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00" name="Google Shape;100;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Observation - Exploring the dataset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01" name="Google Shape;101;p19"/>
          <p:cNvSpPr txBox="1"/>
          <p:nvPr>
            <p:ph idx="4294967295" type="body"/>
          </p:nvPr>
        </p:nvSpPr>
        <p:spPr>
          <a:xfrm>
            <a:off x="623275" y="1133500"/>
            <a:ext cx="7998300" cy="379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Live Demo: COVID-19 Dashboard</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uFill>
                  <a:noFill/>
                </a:uFill>
                <a:hlinkClick r:id="rId4"/>
              </a:rPr>
              <a:t>https://covid-dash-manso.herokuapp.com/</a:t>
            </a:r>
            <a:r>
              <a:rPr lang="en">
                <a:solidFill>
                  <a:srgbClr val="FFFFFF"/>
                </a:solidFill>
              </a:rPr>
              <a:t>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56075" y="-22250"/>
            <a:ext cx="9200076" cy="5188000"/>
          </a:xfrm>
          <a:prstGeom prst="rect">
            <a:avLst/>
          </a:prstGeom>
          <a:noFill/>
          <a:ln>
            <a:noFill/>
          </a:ln>
        </p:spPr>
      </p:pic>
      <p:sp>
        <p:nvSpPr>
          <p:cNvPr id="107" name="Google Shape;107;p2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Analysis - Models</a:t>
            </a:r>
            <a:endParaRPr>
              <a:solidFill>
                <a:srgbClr val="FFFFFF"/>
              </a:solidFill>
            </a:endParaRPr>
          </a:p>
        </p:txBody>
      </p:sp>
      <p:sp>
        <p:nvSpPr>
          <p:cNvPr id="108" name="Google Shape;108;p20"/>
          <p:cNvSpPr txBox="1"/>
          <p:nvPr>
            <p:ph idx="4294967295" type="body"/>
          </p:nvPr>
        </p:nvSpPr>
        <p:spPr>
          <a:xfrm>
            <a:off x="311700" y="1152475"/>
            <a:ext cx="5616600" cy="3416400"/>
          </a:xfrm>
          <a:prstGeom prst="rect">
            <a:avLst/>
          </a:prstGeom>
        </p:spPr>
        <p:txBody>
          <a:bodyPr anchorCtr="0" anchor="t" bIns="91425" lIns="91425" spcFirstLastPara="1" rIns="91425" wrap="square" tIns="91425">
            <a:noAutofit/>
          </a:bodyPr>
          <a:lstStyle/>
          <a:p>
            <a:pPr indent="-374650" lvl="0" marL="457200" rtl="0" algn="l">
              <a:spcBef>
                <a:spcPts val="1200"/>
              </a:spcBef>
              <a:spcAft>
                <a:spcPts val="0"/>
              </a:spcAft>
              <a:buClr>
                <a:srgbClr val="FFFFFF"/>
              </a:buClr>
              <a:buSzPts val="2300"/>
              <a:buChar char="●"/>
            </a:pPr>
            <a:r>
              <a:rPr lang="en" sz="1600">
                <a:solidFill>
                  <a:srgbClr val="FFFFFF"/>
                </a:solidFill>
                <a:latin typeface="Calibri"/>
                <a:ea typeface="Calibri"/>
                <a:cs typeface="Calibri"/>
                <a:sym typeface="Calibri"/>
              </a:rPr>
              <a:t>Time series forecast (ARIMA, Prophet)</a:t>
            </a:r>
            <a:endParaRPr sz="1600">
              <a:solidFill>
                <a:srgbClr val="FFFFFF"/>
              </a:solidFill>
              <a:latin typeface="Calibri"/>
              <a:ea typeface="Calibri"/>
              <a:cs typeface="Calibri"/>
              <a:sym typeface="Calibri"/>
            </a:endParaRPr>
          </a:p>
          <a:p>
            <a:pPr indent="-374650" lvl="0" marL="457200" rtl="0" algn="l">
              <a:spcBef>
                <a:spcPts val="0"/>
              </a:spcBef>
              <a:spcAft>
                <a:spcPts val="0"/>
              </a:spcAft>
              <a:buClr>
                <a:srgbClr val="FFFFFF"/>
              </a:buClr>
              <a:buSzPts val="2300"/>
              <a:buChar char="●"/>
            </a:pPr>
            <a:r>
              <a:rPr lang="en" sz="1600">
                <a:solidFill>
                  <a:srgbClr val="FFFFFF"/>
                </a:solidFill>
                <a:latin typeface="Calibri"/>
                <a:ea typeface="Calibri"/>
                <a:cs typeface="Calibri"/>
                <a:sym typeface="Calibri"/>
              </a:rPr>
              <a:t>Neural Network on </a:t>
            </a:r>
            <a:r>
              <a:rPr lang="en" sz="1600">
                <a:solidFill>
                  <a:srgbClr val="FFFFFF"/>
                </a:solidFill>
                <a:latin typeface="Calibri"/>
                <a:ea typeface="Calibri"/>
                <a:cs typeface="Calibri"/>
                <a:sym typeface="Calibri"/>
              </a:rPr>
              <a:t>different states (by population,</a:t>
            </a:r>
            <a:br>
              <a:rPr lang="en" sz="1600">
                <a:solidFill>
                  <a:srgbClr val="FFFFFF"/>
                </a:solidFill>
                <a:latin typeface="Calibri"/>
                <a:ea typeface="Calibri"/>
                <a:cs typeface="Calibri"/>
                <a:sym typeface="Calibri"/>
              </a:rPr>
            </a:br>
            <a:r>
              <a:rPr lang="en" sz="1600">
                <a:solidFill>
                  <a:srgbClr val="FFFFFF"/>
                </a:solidFill>
                <a:latin typeface="Calibri"/>
                <a:ea typeface="Calibri"/>
                <a:cs typeface="Calibri"/>
                <a:sym typeface="Calibri"/>
              </a:rPr>
              <a:t> unemployment rates, median income, etc.) </a:t>
            </a:r>
            <a:endParaRPr sz="1600">
              <a:solidFill>
                <a:srgbClr val="FFFFFF"/>
              </a:solidFill>
              <a:latin typeface="Calibri"/>
              <a:ea typeface="Calibri"/>
              <a:cs typeface="Calibri"/>
              <a:sym typeface="Calibri"/>
            </a:endParaRPr>
          </a:p>
          <a:p>
            <a:pPr indent="-374650" lvl="0" marL="457200" rtl="0" algn="l">
              <a:spcBef>
                <a:spcPts val="0"/>
              </a:spcBef>
              <a:spcAft>
                <a:spcPts val="0"/>
              </a:spcAft>
              <a:buClr>
                <a:srgbClr val="FFFFFF"/>
              </a:buClr>
              <a:buSzPts val="2300"/>
              <a:buChar char="●"/>
            </a:pPr>
            <a:r>
              <a:rPr lang="en" sz="1600">
                <a:solidFill>
                  <a:srgbClr val="FFFFFF"/>
                </a:solidFill>
                <a:latin typeface="Calibri"/>
                <a:ea typeface="Calibri"/>
                <a:cs typeface="Calibri"/>
                <a:sym typeface="Calibri"/>
              </a:rPr>
              <a:t>Multivariate </a:t>
            </a:r>
            <a:r>
              <a:rPr lang="en" sz="1600">
                <a:solidFill>
                  <a:srgbClr val="FFFFFF"/>
                </a:solidFill>
                <a:latin typeface="Calibri"/>
                <a:ea typeface="Calibri"/>
                <a:cs typeface="Calibri"/>
                <a:sym typeface="Calibri"/>
              </a:rPr>
              <a:t>Logistic Curve / </a:t>
            </a:r>
            <a:r>
              <a:rPr lang="en" sz="1600">
                <a:solidFill>
                  <a:srgbClr val="FFFFFF"/>
                </a:solidFill>
                <a:latin typeface="Calibri"/>
                <a:ea typeface="Calibri"/>
                <a:cs typeface="Calibri"/>
                <a:sym typeface="Calibri"/>
              </a:rPr>
              <a:t>Linear Regression</a:t>
            </a:r>
            <a:endParaRPr sz="1600">
              <a:solidFill>
                <a:srgbClr val="FFFFFF"/>
              </a:solidFill>
              <a:latin typeface="Calibri"/>
              <a:ea typeface="Calibri"/>
              <a:cs typeface="Calibri"/>
              <a:sym typeface="Calibri"/>
            </a:endParaRPr>
          </a:p>
          <a:p>
            <a:pPr indent="-374650" lvl="1" marL="914400" rtl="0" algn="l">
              <a:spcBef>
                <a:spcPts val="0"/>
              </a:spcBef>
              <a:spcAft>
                <a:spcPts val="0"/>
              </a:spcAft>
              <a:buClr>
                <a:srgbClr val="FFFFFF"/>
              </a:buClr>
              <a:buSzPts val="2300"/>
              <a:buChar char="○"/>
            </a:pPr>
            <a:r>
              <a:rPr lang="en" sz="1600">
                <a:solidFill>
                  <a:srgbClr val="FFFFFF"/>
                </a:solidFill>
                <a:latin typeface="Calibri"/>
                <a:ea typeface="Calibri"/>
                <a:cs typeface="Calibri"/>
                <a:sym typeface="Calibri"/>
              </a:rPr>
              <a:t>Population density, unemployment, &amp; median income</a:t>
            </a:r>
            <a:endParaRPr sz="1600">
              <a:solidFill>
                <a:srgbClr val="FFFFFF"/>
              </a:solidFill>
              <a:latin typeface="Calibri"/>
              <a:ea typeface="Calibri"/>
              <a:cs typeface="Calibri"/>
              <a:sym typeface="Calibri"/>
            </a:endParaRPr>
          </a:p>
        </p:txBody>
      </p:sp>
      <p:pic>
        <p:nvPicPr>
          <p:cNvPr id="109" name="Google Shape;109;p20"/>
          <p:cNvPicPr preferRelativeResize="0"/>
          <p:nvPr/>
        </p:nvPicPr>
        <p:blipFill>
          <a:blip r:embed="rId4">
            <a:alphaModFix/>
          </a:blip>
          <a:stretch>
            <a:fillRect/>
          </a:stretch>
        </p:blipFill>
        <p:spPr>
          <a:xfrm>
            <a:off x="6066275" y="848050"/>
            <a:ext cx="2209650" cy="1390200"/>
          </a:xfrm>
          <a:prstGeom prst="rect">
            <a:avLst/>
          </a:prstGeom>
          <a:noFill/>
          <a:ln>
            <a:noFill/>
          </a:ln>
          <a:effectLst>
            <a:outerShdw blurRad="57150" rotWithShape="0" algn="bl" dir="5400000" dist="19050">
              <a:srgbClr val="000000">
                <a:alpha val="50000"/>
              </a:srgbClr>
            </a:outerShdw>
          </a:effectLst>
        </p:spPr>
      </p:pic>
      <p:sp>
        <p:nvSpPr>
          <p:cNvPr id="110" name="Google Shape;110;p20"/>
          <p:cNvSpPr txBox="1"/>
          <p:nvPr/>
        </p:nvSpPr>
        <p:spPr>
          <a:xfrm>
            <a:off x="6566538" y="562875"/>
            <a:ext cx="1733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Logistic Curve USA</a:t>
            </a:r>
            <a:r>
              <a:rPr lang="en"/>
              <a:t> </a:t>
            </a:r>
            <a:endParaRPr/>
          </a:p>
        </p:txBody>
      </p:sp>
      <p:pic>
        <p:nvPicPr>
          <p:cNvPr id="111" name="Google Shape;111;p20"/>
          <p:cNvPicPr preferRelativeResize="0"/>
          <p:nvPr/>
        </p:nvPicPr>
        <p:blipFill>
          <a:blip r:embed="rId5">
            <a:alphaModFix/>
          </a:blip>
          <a:stretch>
            <a:fillRect/>
          </a:stretch>
        </p:blipFill>
        <p:spPr>
          <a:xfrm>
            <a:off x="5928277" y="2571750"/>
            <a:ext cx="2485625" cy="2489776"/>
          </a:xfrm>
          <a:prstGeom prst="rect">
            <a:avLst/>
          </a:prstGeom>
          <a:noFill/>
          <a:ln>
            <a:noFill/>
          </a:ln>
        </p:spPr>
      </p:pic>
      <p:sp>
        <p:nvSpPr>
          <p:cNvPr id="112" name="Google Shape;112;p20"/>
          <p:cNvSpPr txBox="1"/>
          <p:nvPr/>
        </p:nvSpPr>
        <p:spPr>
          <a:xfrm>
            <a:off x="6871752" y="2264625"/>
            <a:ext cx="105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rPr>
              <a:t>Prophet</a:t>
            </a:r>
            <a:r>
              <a:rPr lang="en"/>
              <a:t> </a:t>
            </a:r>
            <a:endParaRPr/>
          </a:p>
        </p:txBody>
      </p:sp>
      <p:pic>
        <p:nvPicPr>
          <p:cNvPr id="113" name="Google Shape;113;p20"/>
          <p:cNvPicPr preferRelativeResize="0"/>
          <p:nvPr/>
        </p:nvPicPr>
        <p:blipFill>
          <a:blip r:embed="rId6">
            <a:alphaModFix/>
          </a:blip>
          <a:stretch>
            <a:fillRect/>
          </a:stretch>
        </p:blipFill>
        <p:spPr>
          <a:xfrm>
            <a:off x="3206549" y="3509250"/>
            <a:ext cx="2121400" cy="1487275"/>
          </a:xfrm>
          <a:prstGeom prst="rect">
            <a:avLst/>
          </a:prstGeom>
          <a:noFill/>
          <a:ln>
            <a:noFill/>
          </a:ln>
        </p:spPr>
      </p:pic>
      <p:sp>
        <p:nvSpPr>
          <p:cNvPr id="114" name="Google Shape;114;p20"/>
          <p:cNvSpPr txBox="1"/>
          <p:nvPr/>
        </p:nvSpPr>
        <p:spPr>
          <a:xfrm>
            <a:off x="3188150" y="3185550"/>
            <a:ext cx="21582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Multivariate Single Step Model</a:t>
            </a:r>
            <a:r>
              <a:rPr lang="en"/>
              <a:t> </a:t>
            </a:r>
            <a:endParaRPr/>
          </a:p>
        </p:txBody>
      </p:sp>
      <p:pic>
        <p:nvPicPr>
          <p:cNvPr id="115" name="Google Shape;115;p20"/>
          <p:cNvPicPr preferRelativeResize="0"/>
          <p:nvPr/>
        </p:nvPicPr>
        <p:blipFill>
          <a:blip r:embed="rId7">
            <a:alphaModFix/>
          </a:blip>
          <a:stretch>
            <a:fillRect/>
          </a:stretch>
        </p:blipFill>
        <p:spPr>
          <a:xfrm>
            <a:off x="662200" y="3512535"/>
            <a:ext cx="2121400" cy="1480703"/>
          </a:xfrm>
          <a:prstGeom prst="rect">
            <a:avLst/>
          </a:prstGeom>
          <a:noFill/>
          <a:ln>
            <a:noFill/>
          </a:ln>
        </p:spPr>
      </p:pic>
      <p:sp>
        <p:nvSpPr>
          <p:cNvPr id="116" name="Google Shape;116;p20"/>
          <p:cNvSpPr txBox="1"/>
          <p:nvPr/>
        </p:nvSpPr>
        <p:spPr>
          <a:xfrm>
            <a:off x="643800" y="3265350"/>
            <a:ext cx="21582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rPr>
              <a:t>Long Short Term Memory NN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0" y="-44500"/>
            <a:ext cx="9144000" cy="5188000"/>
          </a:xfrm>
          <a:prstGeom prst="rect">
            <a:avLst/>
          </a:prstGeom>
          <a:noFill/>
          <a:ln>
            <a:noFill/>
          </a:ln>
        </p:spPr>
      </p:pic>
      <p:sp>
        <p:nvSpPr>
          <p:cNvPr id="122" name="Google Shape;122;p2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Analysis - Model Evaluation</a:t>
            </a:r>
            <a:endParaRPr>
              <a:solidFill>
                <a:srgbClr val="FFFFFF"/>
              </a:solidFill>
            </a:endParaRPr>
          </a:p>
        </p:txBody>
      </p:sp>
      <p:graphicFrame>
        <p:nvGraphicFramePr>
          <p:cNvPr id="123" name="Google Shape;123;p21"/>
          <p:cNvGraphicFramePr/>
          <p:nvPr/>
        </p:nvGraphicFramePr>
        <p:xfrm>
          <a:off x="420925" y="1017725"/>
          <a:ext cx="3000000" cy="3000000"/>
        </p:xfrm>
        <a:graphic>
          <a:graphicData uri="http://schemas.openxmlformats.org/drawingml/2006/table">
            <a:tbl>
              <a:tblPr>
                <a:noFill/>
                <a:tableStyleId>{EDA6DB7C-870B-4C49-952C-A0E27E0D299C}</a:tableStyleId>
              </a:tblPr>
              <a:tblGrid>
                <a:gridCol w="923550"/>
                <a:gridCol w="2369625"/>
                <a:gridCol w="2575925"/>
                <a:gridCol w="2542300"/>
              </a:tblGrid>
              <a:tr h="436225">
                <a:tc>
                  <a:txBody>
                    <a:bodyPr/>
                    <a:lstStyle/>
                    <a:p>
                      <a:pPr indent="0" lvl="0" marL="0" rtl="0" algn="l">
                        <a:spcBef>
                          <a:spcPts val="0"/>
                        </a:spcBef>
                        <a:spcAft>
                          <a:spcPts val="0"/>
                        </a:spcAft>
                        <a:buNone/>
                      </a:pPr>
                      <a:r>
                        <a:rPr lang="en">
                          <a:solidFill>
                            <a:srgbClr val="FFFFFF"/>
                          </a:solidFill>
                        </a:rPr>
                        <a:t>Feature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Prophet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ARIMA</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FFFFFF"/>
                          </a:solidFill>
                        </a:rPr>
                        <a:t>Neural Network</a:t>
                      </a:r>
                      <a:endParaRPr>
                        <a:solidFill>
                          <a:srgbClr val="FFFFFF"/>
                        </a:solidFill>
                      </a:endParaRPr>
                    </a:p>
                  </a:txBody>
                  <a:tcPr marT="91425" marB="91425" marR="91425" marL="91425"/>
                </a:tc>
              </a:tr>
              <a:tr h="765475">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rgbClr val="FFFFFF"/>
                          </a:solidFill>
                        </a:rPr>
                        <a:t>Accuracy of prediction</a:t>
                      </a:r>
                      <a:endParaRPr b="1" sz="900">
                        <a:solidFill>
                          <a:srgbClr val="FFFFFF"/>
                        </a:solidFill>
                      </a:endParaRPr>
                    </a:p>
                    <a:p>
                      <a:pPr indent="0" lvl="0" marL="0" rtl="0" algn="l">
                        <a:spcBef>
                          <a:spcPts val="1600"/>
                        </a:spcBef>
                        <a:spcAft>
                          <a:spcPts val="0"/>
                        </a:spcAft>
                        <a:buNone/>
                      </a:pPr>
                      <a:r>
                        <a:t/>
                      </a:r>
                      <a:endParaRPr b="1" sz="500">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RMSE (total US): </a:t>
                      </a:r>
                      <a:endParaRPr>
                        <a:solidFill>
                          <a:srgbClr val="FFFFFF"/>
                        </a:solidFill>
                      </a:endParaRPr>
                    </a:p>
                    <a:p>
                      <a:pPr indent="0" lvl="0" marL="0" rtl="0" algn="l">
                        <a:spcBef>
                          <a:spcPts val="0"/>
                        </a:spcBef>
                        <a:spcAft>
                          <a:spcPts val="0"/>
                        </a:spcAft>
                        <a:buClr>
                          <a:schemeClr val="dk1"/>
                        </a:buClr>
                        <a:buSzPts val="1100"/>
                        <a:buFont typeface="Arial"/>
                        <a:buNone/>
                      </a:pPr>
                      <a:r>
                        <a:rPr lang="en" sz="1300">
                          <a:solidFill>
                            <a:schemeClr val="lt1"/>
                          </a:solidFill>
                        </a:rPr>
                        <a:t>Mean: 1845 cases</a:t>
                      </a:r>
                      <a:endParaRPr sz="1300">
                        <a:solidFill>
                          <a:schemeClr val="lt1"/>
                        </a:solidFill>
                      </a:endParaRPr>
                    </a:p>
                    <a:p>
                      <a:pPr indent="0" lvl="0" marL="0" rtl="0" algn="l">
                        <a:spcBef>
                          <a:spcPts val="0"/>
                        </a:spcBef>
                        <a:spcAft>
                          <a:spcPts val="0"/>
                        </a:spcAft>
                        <a:buNone/>
                      </a:pPr>
                      <a:r>
                        <a:rPr lang="en" sz="1300">
                          <a:solidFill>
                            <a:schemeClr val="lt1"/>
                          </a:solidFill>
                        </a:rPr>
                        <a:t>Median: 923 cases</a:t>
                      </a:r>
                      <a:endParaRPr>
                        <a:solidFill>
                          <a:srgbClr val="FFFFFF"/>
                        </a:solidFill>
                      </a:endParaRPr>
                    </a:p>
                    <a:p>
                      <a:pPr indent="0" lvl="0" marL="0" rtl="0" algn="l">
                        <a:spcBef>
                          <a:spcPts val="0"/>
                        </a:spcBef>
                        <a:spcAft>
                          <a:spcPts val="0"/>
                        </a:spcAft>
                        <a:buNone/>
                      </a:pPr>
                      <a:r>
                        <a:rPr lang="en" sz="1300">
                          <a:solidFill>
                            <a:srgbClr val="FFFFFF"/>
                          </a:solidFill>
                        </a:rPr>
                        <a:t>State base: RMSE increase with the horizon</a:t>
                      </a:r>
                      <a:endParaRPr sz="1300">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FFFFFF"/>
                          </a:solidFill>
                        </a:rPr>
                        <a:t>RMSE (all states): </a:t>
                      </a:r>
                      <a:endParaRPr>
                        <a:solidFill>
                          <a:srgbClr val="FFFFFF"/>
                        </a:solidFill>
                      </a:endParaRPr>
                    </a:p>
                    <a:p>
                      <a:pPr indent="0" lvl="0" marL="0" rtl="0" algn="l">
                        <a:spcBef>
                          <a:spcPts val="0"/>
                        </a:spcBef>
                        <a:spcAft>
                          <a:spcPts val="0"/>
                        </a:spcAft>
                        <a:buClr>
                          <a:schemeClr val="dk1"/>
                        </a:buClr>
                        <a:buSzPts val="1100"/>
                        <a:buFont typeface="Arial"/>
                        <a:buNone/>
                      </a:pPr>
                      <a:r>
                        <a:rPr lang="en" sz="1300">
                          <a:solidFill>
                            <a:srgbClr val="FFFFFF"/>
                          </a:solidFill>
                        </a:rPr>
                        <a:t>Mean: 772 cases</a:t>
                      </a:r>
                      <a:endParaRPr sz="1300">
                        <a:solidFill>
                          <a:srgbClr val="FFFFFF"/>
                        </a:solidFill>
                      </a:endParaRPr>
                    </a:p>
                    <a:p>
                      <a:pPr indent="0" lvl="0" marL="0" rtl="0" algn="l">
                        <a:spcBef>
                          <a:spcPts val="0"/>
                        </a:spcBef>
                        <a:spcAft>
                          <a:spcPts val="0"/>
                        </a:spcAft>
                        <a:buClr>
                          <a:schemeClr val="dk1"/>
                        </a:buClr>
                        <a:buSzPts val="1100"/>
                        <a:buFont typeface="Arial"/>
                        <a:buNone/>
                      </a:pPr>
                      <a:r>
                        <a:rPr lang="en" sz="1300">
                          <a:solidFill>
                            <a:srgbClr val="FFFFFF"/>
                          </a:solidFill>
                        </a:rPr>
                        <a:t>Median: 361 cases</a:t>
                      </a:r>
                      <a:endParaRPr sz="1300">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FFFFFF"/>
                          </a:solidFill>
                        </a:rPr>
                        <a:t>Multivariate single-step model had accurate predictions when tuned to a particular state, but this did not scale well in a function modeling all 50 states.</a:t>
                      </a:r>
                      <a:endParaRPr sz="1200">
                        <a:solidFill>
                          <a:srgbClr val="FFFFFF"/>
                        </a:solidFill>
                      </a:endParaRPr>
                    </a:p>
                  </a:txBody>
                  <a:tcPr marT="91425" marB="91425" marR="91425" marL="91425"/>
                </a:tc>
              </a:tr>
              <a:tr h="821775">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rgbClr val="FFFFFF"/>
                          </a:solidFill>
                        </a:rPr>
                        <a:t>Compute time</a:t>
                      </a:r>
                      <a:endParaRPr b="1" sz="900">
                        <a:solidFill>
                          <a:srgbClr val="FFFFFF"/>
                        </a:solidFill>
                      </a:endParaRPr>
                    </a:p>
                    <a:p>
                      <a:pPr indent="0" lvl="0" marL="0" rtl="0" algn="l">
                        <a:spcBef>
                          <a:spcPts val="1600"/>
                        </a:spcBef>
                        <a:spcAft>
                          <a:spcPts val="0"/>
                        </a:spcAft>
                        <a:buNone/>
                      </a:pPr>
                      <a:r>
                        <a:t/>
                      </a:r>
                      <a:endParaRPr b="1" sz="900">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250 seconds in total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300 seconds in total</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FFFFFF"/>
                          </a:solidFill>
                        </a:rPr>
                        <a:t>~10 - 120 seconds per state</a:t>
                      </a:r>
                      <a:endParaRPr>
                        <a:solidFill>
                          <a:srgbClr val="FFFFFF"/>
                        </a:solidFill>
                      </a:endParaRPr>
                    </a:p>
                  </a:txBody>
                  <a:tcPr marT="91425" marB="91425" marR="91425" marL="91425"/>
                </a:tc>
              </a:tr>
              <a:tr h="765475">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rgbClr val="FFFFFF"/>
                          </a:solidFill>
                        </a:rPr>
                        <a:t>Effort of labor</a:t>
                      </a:r>
                      <a:endParaRPr b="1" sz="900">
                        <a:solidFill>
                          <a:srgbClr val="FFFFFF"/>
                        </a:solidFill>
                      </a:endParaRPr>
                    </a:p>
                    <a:p>
                      <a:pPr indent="0" lvl="0" marL="0" rtl="0" algn="l">
                        <a:spcBef>
                          <a:spcPts val="1600"/>
                        </a:spcBef>
                        <a:spcAft>
                          <a:spcPts val="0"/>
                        </a:spcAft>
                        <a:buNone/>
                      </a:pPr>
                      <a:r>
                        <a:t/>
                      </a:r>
                      <a:endParaRPr b="1" sz="500">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Easiest to work with, blessed be upon the Prophet</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Difficult, a lot of overhead in building the model</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FFFFFF"/>
                          </a:solidFill>
                        </a:rPr>
                        <a:t>High effort, very complex (worse than lab 6)</a:t>
                      </a:r>
                      <a:endParaRPr>
                        <a:solidFill>
                          <a:srgbClr val="FFFFFF"/>
                        </a:solidFill>
                      </a:endParaRPr>
                    </a:p>
                  </a:txBody>
                  <a:tcPr marT="91425" marB="91425" marR="91425" marL="91425"/>
                </a:tc>
              </a:tr>
              <a:tr h="765475">
                <a:tc>
                  <a:txBody>
                    <a:bodyPr/>
                    <a:lstStyle/>
                    <a:p>
                      <a:pPr indent="0" lvl="0" marL="0" rtl="0" algn="l">
                        <a:lnSpc>
                          <a:spcPct val="115000"/>
                        </a:lnSpc>
                        <a:spcBef>
                          <a:spcPts val="0"/>
                        </a:spcBef>
                        <a:spcAft>
                          <a:spcPts val="0"/>
                        </a:spcAft>
                        <a:buClr>
                          <a:schemeClr val="dk1"/>
                        </a:buClr>
                        <a:buSzPts val="1100"/>
                        <a:buFont typeface="Arial"/>
                        <a:buNone/>
                      </a:pPr>
                      <a:r>
                        <a:rPr b="1" lang="en" sz="900">
                          <a:solidFill>
                            <a:srgbClr val="FFFFFF"/>
                          </a:solidFill>
                        </a:rPr>
                        <a:t>Flexibility of model tuning</a:t>
                      </a:r>
                      <a:endParaRPr b="1" sz="900">
                        <a:solidFill>
                          <a:srgbClr val="FFFFFF"/>
                        </a:solidFill>
                      </a:endParaRPr>
                    </a:p>
                    <a:p>
                      <a:pPr indent="0" lvl="0" marL="0" rtl="0" algn="l">
                        <a:spcBef>
                          <a:spcPts val="1600"/>
                        </a:spcBef>
                        <a:spcAft>
                          <a:spcPts val="0"/>
                        </a:spcAft>
                        <a:buNone/>
                      </a:pPr>
                      <a:r>
                        <a:t/>
                      </a:r>
                      <a:endParaRPr b="1" sz="500">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Inflexible to build, easy  to work with, fast</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Requires more attention, ARIMA parameters have to be tuned</a:t>
                      </a:r>
                      <a:endParaRPr>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FFFFFF"/>
                          </a:solidFill>
                        </a:rPr>
                        <a:t>Requires fine-tuning for every parameter</a:t>
                      </a:r>
                      <a:endParaRPr>
                        <a:solidFill>
                          <a:srgbClr val="FFFFFF"/>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